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6"/>
  </p:notesMasterIdLst>
  <p:handoutMasterIdLst>
    <p:handoutMasterId r:id="rId47"/>
  </p:handoutMasterIdLst>
  <p:sldIdLst>
    <p:sldId id="507" r:id="rId2"/>
    <p:sldId id="737" r:id="rId3"/>
    <p:sldId id="814" r:id="rId4"/>
    <p:sldId id="660" r:id="rId5"/>
    <p:sldId id="742" r:id="rId6"/>
    <p:sldId id="810" r:id="rId7"/>
    <p:sldId id="803" r:id="rId8"/>
    <p:sldId id="806" r:id="rId9"/>
    <p:sldId id="811" r:id="rId10"/>
    <p:sldId id="546" r:id="rId11"/>
    <p:sldId id="807" r:id="rId12"/>
    <p:sldId id="809" r:id="rId13"/>
    <p:sldId id="754" r:id="rId14"/>
    <p:sldId id="750" r:id="rId15"/>
    <p:sldId id="757" r:id="rId16"/>
    <p:sldId id="758" r:id="rId17"/>
    <p:sldId id="812" r:id="rId18"/>
    <p:sldId id="813" r:id="rId19"/>
    <p:sldId id="759" r:id="rId20"/>
    <p:sldId id="815" r:id="rId21"/>
    <p:sldId id="817" r:id="rId22"/>
    <p:sldId id="762" r:id="rId23"/>
    <p:sldId id="818" r:id="rId24"/>
    <p:sldId id="821" r:id="rId25"/>
    <p:sldId id="822" r:id="rId26"/>
    <p:sldId id="823" r:id="rId27"/>
    <p:sldId id="824" r:id="rId28"/>
    <p:sldId id="825" r:id="rId29"/>
    <p:sldId id="826" r:id="rId30"/>
    <p:sldId id="827" r:id="rId31"/>
    <p:sldId id="819" r:id="rId32"/>
    <p:sldId id="830" r:id="rId33"/>
    <p:sldId id="767" r:id="rId34"/>
    <p:sldId id="775" r:id="rId35"/>
    <p:sldId id="769" r:id="rId36"/>
    <p:sldId id="770" r:id="rId37"/>
    <p:sldId id="772" r:id="rId38"/>
    <p:sldId id="771" r:id="rId39"/>
    <p:sldId id="832" r:id="rId40"/>
    <p:sldId id="831" r:id="rId41"/>
    <p:sldId id="833" r:id="rId42"/>
    <p:sldId id="774" r:id="rId43"/>
    <p:sldId id="834" r:id="rId44"/>
    <p:sldId id="796" r:id="rId45"/>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B28B"/>
    <a:srgbClr val="4F8BBC"/>
    <a:srgbClr val="E8AF54"/>
    <a:srgbClr val="FFF2CC"/>
    <a:srgbClr val="1E4B87"/>
    <a:srgbClr val="C0504D"/>
    <a:srgbClr val="FF8200"/>
    <a:srgbClr val="BF5700"/>
    <a:srgbClr val="1D1A36"/>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774" autoAdjust="0"/>
    <p:restoredTop sz="96277" autoAdjust="0"/>
  </p:normalViewPr>
  <p:slideViewPr>
    <p:cSldViewPr>
      <p:cViewPr>
        <p:scale>
          <a:sx n="100" d="100"/>
          <a:sy n="100" d="100"/>
        </p:scale>
        <p:origin x="1530" y="342"/>
      </p:cViewPr>
      <p:guideLst>
        <p:guide orient="horz" pos="2160"/>
        <p:guide pos="2880"/>
      </p:guideLst>
    </p:cSldViewPr>
  </p:slideViewPr>
  <p:outlineViewPr>
    <p:cViewPr>
      <p:scale>
        <a:sx n="33" d="100"/>
        <a:sy n="33" d="100"/>
      </p:scale>
      <p:origin x="0" y="-5658"/>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84" d="100"/>
          <a:sy n="84" d="100"/>
        </p:scale>
        <p:origin x="3792"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numCol="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numCol="1" rtlCol="0"/>
          <a:lstStyle>
            <a:lvl1pPr algn="r">
              <a:defRPr sz="1300"/>
            </a:lvl1pPr>
          </a:lstStyle>
          <a:p>
            <a:fld id="{51A969EA-8566-418D-AC96-BC5F6E9FAB6C}" type="datetimeFigureOut">
              <a:rPr lang="en-US" smtClean="0"/>
              <a:t>8/16/2018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numCol="1"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numCol="1"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tiff>
</file>

<file path=ppt/media/image4.tiff>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numCol="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numCol="1" rtlCol="0"/>
          <a:lstStyle>
            <a:lvl1pPr algn="r">
              <a:defRPr sz="1300"/>
            </a:lvl1pPr>
          </a:lstStyle>
          <a:p>
            <a:fld id="{33B07B4B-74D8-4C42-A719-1F93879497F8}" type="datetimeFigureOut">
              <a:rPr lang="en-US" smtClean="0"/>
              <a:t>8/16/2018</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numCol="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numCol="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numCol="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numCol="1"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3154461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31134427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24</a:t>
            </a:fld>
            <a:endParaRPr lang="en-US"/>
          </a:p>
        </p:txBody>
      </p:sp>
    </p:spTree>
    <p:extLst>
      <p:ext uri="{BB962C8B-B14F-4D97-AF65-F5344CB8AC3E}">
        <p14:creationId xmlns:p14="http://schemas.microsoft.com/office/powerpoint/2010/main" val="1861541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25</a:t>
            </a:fld>
            <a:endParaRPr lang="en-US"/>
          </a:p>
        </p:txBody>
      </p:sp>
    </p:spTree>
    <p:extLst>
      <p:ext uri="{BB962C8B-B14F-4D97-AF65-F5344CB8AC3E}">
        <p14:creationId xmlns:p14="http://schemas.microsoft.com/office/powerpoint/2010/main" val="24607666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26</a:t>
            </a:fld>
            <a:endParaRPr lang="en-US"/>
          </a:p>
        </p:txBody>
      </p:sp>
    </p:spTree>
    <p:extLst>
      <p:ext uri="{BB962C8B-B14F-4D97-AF65-F5344CB8AC3E}">
        <p14:creationId xmlns:p14="http://schemas.microsoft.com/office/powerpoint/2010/main" val="38731019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27</a:t>
            </a:fld>
            <a:endParaRPr lang="en-US"/>
          </a:p>
        </p:txBody>
      </p:sp>
    </p:spTree>
    <p:extLst>
      <p:ext uri="{BB962C8B-B14F-4D97-AF65-F5344CB8AC3E}">
        <p14:creationId xmlns:p14="http://schemas.microsoft.com/office/powerpoint/2010/main" val="7820160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28</a:t>
            </a:fld>
            <a:endParaRPr lang="en-US"/>
          </a:p>
        </p:txBody>
      </p:sp>
    </p:spTree>
    <p:extLst>
      <p:ext uri="{BB962C8B-B14F-4D97-AF65-F5344CB8AC3E}">
        <p14:creationId xmlns:p14="http://schemas.microsoft.com/office/powerpoint/2010/main" val="39815202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29</a:t>
            </a:fld>
            <a:endParaRPr lang="en-US"/>
          </a:p>
        </p:txBody>
      </p:sp>
    </p:spTree>
    <p:extLst>
      <p:ext uri="{BB962C8B-B14F-4D97-AF65-F5344CB8AC3E}">
        <p14:creationId xmlns:p14="http://schemas.microsoft.com/office/powerpoint/2010/main" val="4242487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32</a:t>
            </a:fld>
            <a:endParaRPr lang="en-US"/>
          </a:p>
        </p:txBody>
      </p:sp>
    </p:spTree>
    <p:extLst>
      <p:ext uri="{BB962C8B-B14F-4D97-AF65-F5344CB8AC3E}">
        <p14:creationId xmlns:p14="http://schemas.microsoft.com/office/powerpoint/2010/main" val="4129432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34</a:t>
            </a:fld>
            <a:endParaRPr lang="en-US"/>
          </a:p>
        </p:txBody>
      </p:sp>
    </p:spTree>
    <p:extLst>
      <p:ext uri="{BB962C8B-B14F-4D97-AF65-F5344CB8AC3E}">
        <p14:creationId xmlns:p14="http://schemas.microsoft.com/office/powerpoint/2010/main" val="14763382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35</a:t>
            </a:fld>
            <a:endParaRPr lang="en-US"/>
          </a:p>
        </p:txBody>
      </p:sp>
    </p:spTree>
    <p:extLst>
      <p:ext uri="{BB962C8B-B14F-4D97-AF65-F5344CB8AC3E}">
        <p14:creationId xmlns:p14="http://schemas.microsoft.com/office/powerpoint/2010/main" val="1348920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7989483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36</a:t>
            </a:fld>
            <a:endParaRPr lang="en-US"/>
          </a:p>
        </p:txBody>
      </p:sp>
    </p:spTree>
    <p:extLst>
      <p:ext uri="{BB962C8B-B14F-4D97-AF65-F5344CB8AC3E}">
        <p14:creationId xmlns:p14="http://schemas.microsoft.com/office/powerpoint/2010/main" val="18274258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37</a:t>
            </a:fld>
            <a:endParaRPr lang="en-US"/>
          </a:p>
        </p:txBody>
      </p:sp>
    </p:spTree>
    <p:extLst>
      <p:ext uri="{BB962C8B-B14F-4D97-AF65-F5344CB8AC3E}">
        <p14:creationId xmlns:p14="http://schemas.microsoft.com/office/powerpoint/2010/main" val="24290242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38</a:t>
            </a:fld>
            <a:endParaRPr lang="en-US"/>
          </a:p>
        </p:txBody>
      </p:sp>
    </p:spTree>
    <p:extLst>
      <p:ext uri="{BB962C8B-B14F-4D97-AF65-F5344CB8AC3E}">
        <p14:creationId xmlns:p14="http://schemas.microsoft.com/office/powerpoint/2010/main" val="3305915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2506529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2654630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383025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14315881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2172320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27930660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16890674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0" name="Rectangle 9"/>
          <p:cNvSpPr/>
          <p:nvPr userDrawn="1"/>
        </p:nvSpPr>
        <p:spPr>
          <a:xfrm>
            <a:off x="0" y="-1029"/>
            <a:ext cx="9144000" cy="6859029"/>
          </a:xfrm>
          <a:prstGeom prst="rect">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userDrawn="1"/>
        </p:nvSpPr>
        <p:spPr>
          <a:xfrm>
            <a:off x="0" y="-1029"/>
            <a:ext cx="9144000" cy="64816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8" name="TextBox 17"/>
          <p:cNvSpPr txBox="1"/>
          <p:nvPr userDrawn="1"/>
        </p:nvSpPr>
        <p:spPr>
          <a:xfrm>
            <a:off x="5715000" y="6561585"/>
            <a:ext cx="3320143" cy="215444"/>
          </a:xfrm>
          <a:prstGeom prst="rect">
            <a:avLst/>
          </a:prstGeom>
          <a:noFill/>
        </p:spPr>
        <p:txBody>
          <a:bodyPr wrap="square" rtlCol="0">
            <a:spAutoFit/>
          </a:bodyPr>
          <a:lstStyle/>
          <a:p>
            <a:pPr algn="r"/>
            <a:r>
              <a:rPr lang="en-US" sz="800" dirty="0">
                <a:solidFill>
                  <a:schemeClr val="tx1"/>
                </a:solidFill>
                <a:latin typeface="Arial" panose="020B0604020202020204" pitchFamily="34" charset="0"/>
                <a:cs typeface="Arial" panose="020B0604020202020204" pitchFamily="34" charset="0"/>
              </a:rPr>
              <a:t>© </a:t>
            </a:r>
            <a:r>
              <a:rPr lang="en-US" sz="800" dirty="0">
                <a:solidFill>
                  <a:schemeClr val="tx1"/>
                </a:solidFill>
                <a:latin typeface="Arial" panose="020B0604020202020204" pitchFamily="34" charset="0"/>
                <a:ea typeface="Roboto" panose="02000000000000000000" pitchFamily="2" charset="0"/>
                <a:cs typeface="Arial" panose="020B0604020202020204" pitchFamily="34" charset="0"/>
              </a:rPr>
              <a:t>2018 | Trilogy Education Services - All Rights Reserved</a:t>
            </a:r>
          </a:p>
        </p:txBody>
      </p:sp>
      <p:sp>
        <p:nvSpPr>
          <p:cNvPr id="19" name="Title 15"/>
          <p:cNvSpPr>
            <a:spLocks noGrp="1"/>
          </p:cNvSpPr>
          <p:nvPr>
            <p:ph type="title" hasCustomPrompt="1"/>
          </p:nvPr>
        </p:nvSpPr>
        <p:spPr>
          <a:xfrm>
            <a:off x="396991" y="2930293"/>
            <a:ext cx="8229600" cy="710167"/>
          </a:xfrm>
        </p:spPr>
        <p:txBody>
          <a:bodyPr>
            <a:normAutofit/>
          </a:bodyPr>
          <a:lstStyle>
            <a:lvl1pPr algn="l">
              <a:defRPr sz="4100" b="1" i="0" baseline="0">
                <a:solidFill>
                  <a:schemeClr val="tx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1" hasCustomPrompt="1"/>
          </p:nvPr>
        </p:nvSpPr>
        <p:spPr>
          <a:xfrm>
            <a:off x="3886200" y="3900425"/>
            <a:ext cx="4740390" cy="381000"/>
          </a:xfrm>
        </p:spPr>
        <p:txBody>
          <a:bodyPr>
            <a:noAutofit/>
          </a:bodyPr>
          <a:lstStyle>
            <a:lvl1pPr marL="0" indent="0">
              <a:buNone/>
              <a:defRPr sz="2000" b="1" baseline="0">
                <a:solidFill>
                  <a:schemeClr val="tx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&lt;Month Day, Year&gt;</a:t>
            </a:r>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u="none">
                <a:solidFill>
                  <a:schemeClr val="tx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&lt;Unit #.#&gt;</a:t>
            </a:r>
          </a:p>
        </p:txBody>
      </p:sp>
      <p:sp>
        <p:nvSpPr>
          <p:cNvPr id="14" name="Text Placeholder 19"/>
          <p:cNvSpPr>
            <a:spLocks noGrp="1"/>
          </p:cNvSpPr>
          <p:nvPr>
            <p:ph type="body" sz="quarter" idx="12" hasCustomPrompt="1"/>
          </p:nvPr>
        </p:nvSpPr>
        <p:spPr>
          <a:xfrm>
            <a:off x="396990" y="3900425"/>
            <a:ext cx="3489210" cy="381000"/>
          </a:xfrm>
        </p:spPr>
        <p:txBody>
          <a:bodyPr>
            <a:noAutofit/>
          </a:bodyPr>
          <a:lstStyle>
            <a:lvl1pPr marL="0" indent="0">
              <a:buNone/>
              <a:defRPr sz="2000" b="1" baseline="0">
                <a:solidFill>
                  <a:schemeClr val="tx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&lt;Course Name&gt; | </a:t>
            </a:r>
          </a:p>
        </p:txBody>
      </p:sp>
      <p:sp>
        <p:nvSpPr>
          <p:cNvPr id="11" name="Flowchart: Process 10">
            <a:extLst>
              <a:ext uri="{FF2B5EF4-FFF2-40B4-BE49-F238E27FC236}">
                <a16:creationId xmlns:a16="http://schemas.microsoft.com/office/drawing/2014/main" id="{93396FEB-9CEF-4D28-A9B3-312C2ED4BD7F}"/>
              </a:ext>
            </a:extLst>
          </p:cNvPr>
          <p:cNvSpPr/>
          <p:nvPr userDrawn="1"/>
        </p:nvSpPr>
        <p:spPr>
          <a:xfrm>
            <a:off x="426891" y="3747583"/>
            <a:ext cx="8199699" cy="45719"/>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6542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_Divider">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2" name="Rectangle 21"/>
          <p:cNvSpPr/>
          <p:nvPr userDrawn="1"/>
        </p:nvSpPr>
        <p:spPr>
          <a:xfrm>
            <a:off x="0" y="0"/>
            <a:ext cx="9144000" cy="6858000"/>
          </a:xfrm>
          <a:prstGeom prst="rect">
            <a:avLst/>
          </a:prstGeom>
          <a:solidFill>
            <a:srgbClr val="6CCCE6"/>
          </a:solidFill>
          <a:ln>
            <a:solidFill>
              <a:srgbClr val="6CCC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p:cNvSpPr/>
          <p:nvPr userDrawn="1"/>
        </p:nvSpPr>
        <p:spPr>
          <a:xfrm>
            <a:off x="0" y="2895600"/>
            <a:ext cx="9144000" cy="9563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endParaRPr>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457200" y="3029740"/>
            <a:ext cx="6381750" cy="704060"/>
          </a:xfrm>
          <a:ln w="50800">
            <a:solidFill>
              <a:schemeClr val="bg1"/>
            </a:solidFill>
          </a:ln>
        </p:spPr>
        <p:txBody>
          <a:bodyPr>
            <a:normAutofit/>
          </a:bodyPr>
          <a:lstStyle>
            <a:lvl1pPr algn="l">
              <a:defRPr sz="4100" b="1" i="1">
                <a:solidFill>
                  <a:schemeClr val="tx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22271068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d_Content">
    <p:spTree>
      <p:nvGrpSpPr>
        <p:cNvPr id="1" name=""/>
        <p:cNvGrpSpPr/>
        <p:nvPr/>
      </p:nvGrpSpPr>
      <p:grpSpPr>
        <a:xfrm>
          <a:off x="0" y="0"/>
          <a:ext cx="0" cy="0"/>
          <a:chOff x="0" y="0"/>
          <a:chExt cx="0" cy="0"/>
        </a:xfrm>
      </p:grpSpPr>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sp>
        <p:nvSpPr>
          <p:cNvPr id="10" name="Flowchart: Process 9"/>
          <p:cNvSpPr/>
          <p:nvPr userDrawn="1"/>
        </p:nvSpPr>
        <p:spPr>
          <a:xfrm>
            <a:off x="-11741" y="6373368"/>
            <a:ext cx="9155741" cy="27432"/>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1" name="Flowchart: Process 10"/>
          <p:cNvSpPr/>
          <p:nvPr userDrawn="1"/>
        </p:nvSpPr>
        <p:spPr>
          <a:xfrm>
            <a:off x="0" y="664522"/>
            <a:ext cx="9155741" cy="27432"/>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4" name="TextBox 13"/>
          <p:cNvSpPr txBox="1"/>
          <p:nvPr userDrawn="1"/>
        </p:nvSpPr>
        <p:spPr>
          <a:xfrm>
            <a:off x="152400" y="6524441"/>
            <a:ext cx="2895600" cy="215444"/>
          </a:xfrm>
          <a:prstGeom prst="rect">
            <a:avLst/>
          </a:prstGeom>
          <a:noFill/>
        </p:spPr>
        <p:txBody>
          <a:bodyPr wrap="square" rtlCol="0">
            <a:spAutoFit/>
          </a:bodyPr>
          <a:lstStyle/>
          <a:p>
            <a:pPr algn="r"/>
            <a:r>
              <a:rPr lang="en-US" sz="800" dirty="0">
                <a:solidFill>
                  <a:schemeClr val="tx1"/>
                </a:solidFill>
                <a:latin typeface="Arial" panose="020B0604020202020204" pitchFamily="34" charset="0"/>
                <a:cs typeface="Arial" panose="020B0604020202020204" pitchFamily="34" charset="0"/>
              </a:rPr>
              <a:t>© </a:t>
            </a:r>
            <a:r>
              <a:rPr lang="en-US" sz="800" dirty="0">
                <a:solidFill>
                  <a:schemeClr val="tx1"/>
                </a:solidFill>
                <a:latin typeface="Arial" panose="020B0604020202020204" pitchFamily="34" charset="0"/>
                <a:ea typeface="Roboto" panose="02000000000000000000" pitchFamily="2" charset="0"/>
                <a:cs typeface="Arial" panose="020B0604020202020204" pitchFamily="34" charset="0"/>
              </a:rPr>
              <a:t>2018 | Trilogy Education Services - All Rights Reserved</a:t>
            </a:r>
          </a:p>
        </p:txBody>
      </p:sp>
    </p:spTree>
    <p:extLst>
      <p:ext uri="{BB962C8B-B14F-4D97-AF65-F5344CB8AC3E}">
        <p14:creationId xmlns:p14="http://schemas.microsoft.com/office/powerpoint/2010/main" val="10725072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ctivity_Slide">
    <p:spTree>
      <p:nvGrpSpPr>
        <p:cNvPr id="1" name=""/>
        <p:cNvGrpSpPr/>
        <p:nvPr/>
      </p:nvGrpSpPr>
      <p:grpSpPr>
        <a:xfrm>
          <a:off x="0" y="0"/>
          <a:ext cx="0" cy="0"/>
          <a:chOff x="0" y="0"/>
          <a:chExt cx="0" cy="0"/>
        </a:xfrm>
      </p:grpSpPr>
      <p:sp>
        <p:nvSpPr>
          <p:cNvPr id="10" name="Flowchart: Process 9"/>
          <p:cNvSpPr/>
          <p:nvPr userDrawn="1"/>
        </p:nvSpPr>
        <p:spPr>
          <a:xfrm>
            <a:off x="-11741" y="6373368"/>
            <a:ext cx="9155741" cy="27432"/>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1" name="Flowchart: Process 10"/>
          <p:cNvSpPr/>
          <p:nvPr userDrawn="1"/>
        </p:nvSpPr>
        <p:spPr>
          <a:xfrm>
            <a:off x="0" y="664522"/>
            <a:ext cx="9155741" cy="27432"/>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4" name="TextBox 13"/>
          <p:cNvSpPr txBox="1"/>
          <p:nvPr userDrawn="1"/>
        </p:nvSpPr>
        <p:spPr>
          <a:xfrm>
            <a:off x="152400" y="6524441"/>
            <a:ext cx="2895600" cy="215444"/>
          </a:xfrm>
          <a:prstGeom prst="rect">
            <a:avLst/>
          </a:prstGeom>
          <a:noFill/>
        </p:spPr>
        <p:txBody>
          <a:bodyPr wrap="square" rtlCol="0">
            <a:spAutoFit/>
          </a:bodyPr>
          <a:lstStyle/>
          <a:p>
            <a:pPr algn="r"/>
            <a:r>
              <a:rPr lang="en-US" sz="800" dirty="0">
                <a:solidFill>
                  <a:schemeClr val="tx1"/>
                </a:solidFill>
                <a:latin typeface="Arial" panose="020B0604020202020204" pitchFamily="34" charset="0"/>
                <a:cs typeface="Arial" panose="020B0604020202020204" pitchFamily="34" charset="0"/>
              </a:rPr>
              <a:t>© </a:t>
            </a:r>
            <a:r>
              <a:rPr lang="en-US" sz="800" dirty="0">
                <a:solidFill>
                  <a:schemeClr val="tx1"/>
                </a:solidFill>
                <a:latin typeface="Arial" panose="020B0604020202020204" pitchFamily="34" charset="0"/>
                <a:ea typeface="Roboto" panose="02000000000000000000" pitchFamily="2" charset="0"/>
                <a:cs typeface="Arial" panose="020B0604020202020204" pitchFamily="34" charset="0"/>
              </a:rPr>
              <a:t>2018 | Trilogy Education Services - All Rights Reserved</a:t>
            </a:r>
          </a:p>
        </p:txBody>
      </p:sp>
      <p:sp>
        <p:nvSpPr>
          <p:cNvPr id="15" name="Rectangle 14">
            <a:extLst>
              <a:ext uri="{FF2B5EF4-FFF2-40B4-BE49-F238E27FC236}">
                <a16:creationId xmlns:a16="http://schemas.microsoft.com/office/drawing/2014/main" id="{38E29F11-3EF6-4BD6-A94A-20D1ACD3B67C}"/>
              </a:ext>
            </a:extLst>
          </p:cNvPr>
          <p:cNvSpPr/>
          <p:nvPr userDrawn="1"/>
        </p:nvSpPr>
        <p:spPr>
          <a:xfrm>
            <a:off x="0" y="815595"/>
            <a:ext cx="9144000" cy="54341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E305CA7C-2FAF-4CE6-AFC0-A31F8C7818AB}"/>
              </a:ext>
            </a:extLst>
          </p:cNvPr>
          <p:cNvSpPr txBox="1"/>
          <p:nvPr userDrawn="1"/>
        </p:nvSpPr>
        <p:spPr>
          <a:xfrm>
            <a:off x="234470" y="76918"/>
            <a:ext cx="2492254" cy="461665"/>
          </a:xfrm>
          <a:prstGeom prst="rect">
            <a:avLst/>
          </a:prstGeom>
          <a:noFill/>
        </p:spPr>
        <p:txBody>
          <a:bodyPr wrap="square" rtlCol="0" anchor="ctr">
            <a:spAutoFit/>
          </a:bodyPr>
          <a:lstStyle/>
          <a:p>
            <a:r>
              <a:rPr lang="en-US" sz="2400" b="1" dirty="0">
                <a:latin typeface="Arial" panose="020B0604020202020204" pitchFamily="34" charset="0"/>
                <a:ea typeface="Roboto" pitchFamily="2" charset="0"/>
                <a:cs typeface="Arial" panose="020B0604020202020204" pitchFamily="34" charset="0"/>
              </a:rPr>
              <a:t>&gt; YOUR TURN!</a:t>
            </a:r>
          </a:p>
        </p:txBody>
      </p:sp>
      <p:sp>
        <p:nvSpPr>
          <p:cNvPr id="20" name="Content Placeholder 19">
            <a:extLst>
              <a:ext uri="{FF2B5EF4-FFF2-40B4-BE49-F238E27FC236}">
                <a16:creationId xmlns:a16="http://schemas.microsoft.com/office/drawing/2014/main" id="{27393885-A58D-4211-B384-4700AB3E171E}"/>
              </a:ext>
            </a:extLst>
          </p:cNvPr>
          <p:cNvSpPr>
            <a:spLocks noGrp="1"/>
          </p:cNvSpPr>
          <p:nvPr>
            <p:ph sz="quarter" idx="10"/>
          </p:nvPr>
        </p:nvSpPr>
        <p:spPr>
          <a:xfrm>
            <a:off x="304800" y="1203325"/>
            <a:ext cx="8616470" cy="4968875"/>
          </a:xfrm>
        </p:spPr>
        <p:txBody>
          <a:bodyPr>
            <a:normAutofit/>
          </a:bodyPr>
          <a:lstStyle>
            <a:lvl1pPr>
              <a:defRPr sz="1800"/>
            </a:lvl1pPr>
            <a:lvl2pPr>
              <a:defRPr sz="1800"/>
            </a:lvl2pPr>
            <a:lvl3pPr>
              <a:defRPr sz="1800"/>
            </a:lvl3pPr>
            <a:lvl4pPr>
              <a:defRPr sz="1800"/>
            </a:lvl4pPr>
            <a:lvl5pPr>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21">
            <a:extLst>
              <a:ext uri="{FF2B5EF4-FFF2-40B4-BE49-F238E27FC236}">
                <a16:creationId xmlns:a16="http://schemas.microsoft.com/office/drawing/2014/main" id="{1D769976-5F8C-41B1-956B-236F14B0A50D}"/>
              </a:ext>
            </a:extLst>
          </p:cNvPr>
          <p:cNvSpPr>
            <a:spLocks noGrp="1"/>
          </p:cNvSpPr>
          <p:nvPr>
            <p:ph type="body" sz="quarter" idx="11" hasCustomPrompt="1"/>
          </p:nvPr>
        </p:nvSpPr>
        <p:spPr>
          <a:xfrm>
            <a:off x="4114800" y="80936"/>
            <a:ext cx="4829329" cy="411480"/>
          </a:xfrm>
        </p:spPr>
        <p:txBody>
          <a:bodyPr anchor="b">
            <a:noAutofit/>
          </a:bodyPr>
          <a:lstStyle>
            <a:lvl1pPr marL="0" indent="0" algn="r">
              <a:buNone/>
              <a:defRPr sz="1800" b="1"/>
            </a:lvl1pPr>
            <a:lvl2pPr>
              <a:defRPr sz="1800"/>
            </a:lvl2pPr>
            <a:lvl3pPr>
              <a:defRPr sz="1800"/>
            </a:lvl3pPr>
            <a:lvl4pPr>
              <a:defRPr sz="1800"/>
            </a:lvl4pPr>
            <a:lvl5pPr>
              <a:defRPr sz="1800"/>
            </a:lvl5pPr>
          </a:lstStyle>
          <a:p>
            <a:pPr lvl="0"/>
            <a:r>
              <a:rPr lang="en-US" dirty="0"/>
              <a:t>Activity: &lt;Activity Name (Time)&gt;</a:t>
            </a:r>
          </a:p>
        </p:txBody>
      </p:sp>
    </p:spTree>
    <p:extLst>
      <p:ext uri="{BB962C8B-B14F-4D97-AF65-F5344CB8AC3E}">
        <p14:creationId xmlns:p14="http://schemas.microsoft.com/office/powerpoint/2010/main" val="3141369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Untitled_Content">
    <p:spTree>
      <p:nvGrpSpPr>
        <p:cNvPr id="1" name=""/>
        <p:cNvGrpSpPr/>
        <p:nvPr/>
      </p:nvGrpSpPr>
      <p:grpSpPr>
        <a:xfrm>
          <a:off x="0" y="0"/>
          <a:ext cx="0" cy="0"/>
          <a:chOff x="0" y="0"/>
          <a:chExt cx="0" cy="0"/>
        </a:xfrm>
      </p:grpSpPr>
      <p:sp>
        <p:nvSpPr>
          <p:cNvPr id="8" name="Flowchart: Process 7"/>
          <p:cNvSpPr/>
          <p:nvPr userDrawn="1"/>
        </p:nvSpPr>
        <p:spPr>
          <a:xfrm>
            <a:off x="-11741" y="6373368"/>
            <a:ext cx="9155741" cy="27432"/>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1" name="TextBox 10"/>
          <p:cNvSpPr txBox="1"/>
          <p:nvPr userDrawn="1"/>
        </p:nvSpPr>
        <p:spPr>
          <a:xfrm>
            <a:off x="152400" y="6524441"/>
            <a:ext cx="2895600" cy="215444"/>
          </a:xfrm>
          <a:prstGeom prst="rect">
            <a:avLst/>
          </a:prstGeom>
          <a:noFill/>
        </p:spPr>
        <p:txBody>
          <a:bodyPr wrap="square" rtlCol="0">
            <a:spAutoFit/>
          </a:bodyPr>
          <a:lstStyle/>
          <a:p>
            <a:pPr algn="r"/>
            <a:r>
              <a:rPr lang="en-US" sz="800" dirty="0">
                <a:solidFill>
                  <a:schemeClr val="tx1"/>
                </a:solidFill>
                <a:latin typeface="Arial" panose="020B0604020202020204" pitchFamily="34" charset="0"/>
                <a:cs typeface="Arial" panose="020B0604020202020204" pitchFamily="34" charset="0"/>
              </a:rPr>
              <a:t>© </a:t>
            </a:r>
            <a:r>
              <a:rPr lang="en-US" sz="800" dirty="0">
                <a:solidFill>
                  <a:schemeClr val="tx1"/>
                </a:solidFill>
                <a:latin typeface="Arial" panose="020B0604020202020204" pitchFamily="34" charset="0"/>
                <a:ea typeface="Roboto" panose="02000000000000000000" pitchFamily="2" charset="0"/>
                <a:cs typeface="Arial" panose="020B0604020202020204" pitchFamily="34" charset="0"/>
              </a:rPr>
              <a:t>2018 | Trilogy Education Services - All Rights Reserved</a:t>
            </a:r>
          </a:p>
        </p:txBody>
      </p:sp>
    </p:spTree>
    <p:extLst>
      <p:ext uri="{BB962C8B-B14F-4D97-AF65-F5344CB8AC3E}">
        <p14:creationId xmlns:p14="http://schemas.microsoft.com/office/powerpoint/2010/main" val="18224998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CDC34C-3F82-4032-8D9C-649B74272AD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E81F019-2B53-4156-B3DD-ED4A54709194}"/>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ED79EF8-5759-46AD-AA7E-42CC9C557198}"/>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3E7989-4D39-40AC-9649-C7454B533E02}" type="datetimeFigureOut">
              <a:rPr lang="en-US" smtClean="0"/>
              <a:t>8/16/2018</a:t>
            </a:fld>
            <a:endParaRPr lang="en-US" dirty="0"/>
          </a:p>
        </p:txBody>
      </p:sp>
      <p:sp>
        <p:nvSpPr>
          <p:cNvPr id="5" name="Footer Placeholder 4">
            <a:extLst>
              <a:ext uri="{FF2B5EF4-FFF2-40B4-BE49-F238E27FC236}">
                <a16:creationId xmlns:a16="http://schemas.microsoft.com/office/drawing/2014/main" id="{1BBD5F78-3307-456C-83A9-7A482DCE82F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8162FD9-8882-41F2-BE2B-BB7DC8935793}"/>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6D124C-08FF-473B-8712-3145E0514AE7}" type="slidenum">
              <a:rPr lang="en-US" smtClean="0"/>
              <a:t>‹#›</a:t>
            </a:fld>
            <a:endParaRPr lang="en-US"/>
          </a:p>
        </p:txBody>
      </p:sp>
    </p:spTree>
    <p:extLst>
      <p:ext uri="{BB962C8B-B14F-4D97-AF65-F5344CB8AC3E}">
        <p14:creationId xmlns:p14="http://schemas.microsoft.com/office/powerpoint/2010/main" val="405211780"/>
      </p:ext>
    </p:extLst>
  </p:cSld>
  <p:clrMap bg1="lt1" tx1="dk1" bg2="lt2" tx2="dk2" accent1="accent1" accent2="accent2" accent3="accent3" accent4="accent4" accent5="accent5" accent6="accent6" hlink="hlink" folHlink="folHlink"/>
  <p:sldLayoutIdLst>
    <p:sldLayoutId id="2147483676" r:id="rId1"/>
    <p:sldLayoutId id="2147483673" r:id="rId2"/>
    <p:sldLayoutId id="2147483674" r:id="rId3"/>
    <p:sldLayoutId id="2147483678" r:id="rId4"/>
    <p:sldLayoutId id="214748367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Courier New" panose="02070309020205020404" pitchFamily="49" charset="0"/>
        <a:buChar char="o"/>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ü"/>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ü"/>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27E97-6230-4C2E-9A23-88CDE4329D27}"/>
              </a:ext>
            </a:extLst>
          </p:cNvPr>
          <p:cNvSpPr>
            <a:spLocks noGrp="1"/>
          </p:cNvSpPr>
          <p:nvPr>
            <p:ph type="title"/>
          </p:nvPr>
        </p:nvSpPr>
        <p:spPr/>
        <p:txBody>
          <a:bodyPr/>
          <a:lstStyle/>
          <a:p>
            <a:r>
              <a:rPr lang="en-US" i="1" dirty="0"/>
              <a:t>Et Tu Brute? </a:t>
            </a:r>
          </a:p>
        </p:txBody>
      </p:sp>
      <p:sp>
        <p:nvSpPr>
          <p:cNvPr id="3" name="Text Placeholder 2">
            <a:extLst>
              <a:ext uri="{FF2B5EF4-FFF2-40B4-BE49-F238E27FC236}">
                <a16:creationId xmlns:a16="http://schemas.microsoft.com/office/drawing/2014/main" id="{BC07DD6D-0218-4DE2-9FA0-E647B5D2C7E6}"/>
              </a:ext>
            </a:extLst>
          </p:cNvPr>
          <p:cNvSpPr>
            <a:spLocks noGrp="1"/>
          </p:cNvSpPr>
          <p:nvPr>
            <p:ph type="body" sz="quarter" idx="11"/>
          </p:nvPr>
        </p:nvSpPr>
        <p:spPr/>
        <p:txBody>
          <a:bodyPr/>
          <a:lstStyle/>
          <a:p>
            <a:endParaRPr lang="en-US" dirty="0"/>
          </a:p>
        </p:txBody>
      </p:sp>
      <p:sp>
        <p:nvSpPr>
          <p:cNvPr id="4" name="Text Placeholder 3">
            <a:extLst>
              <a:ext uri="{FF2B5EF4-FFF2-40B4-BE49-F238E27FC236}">
                <a16:creationId xmlns:a16="http://schemas.microsoft.com/office/drawing/2014/main" id="{67B2D4FF-E92B-4EA5-A99A-0A6EAF0ECC7A}"/>
              </a:ext>
            </a:extLst>
          </p:cNvPr>
          <p:cNvSpPr>
            <a:spLocks noGrp="1"/>
          </p:cNvSpPr>
          <p:nvPr>
            <p:ph type="body" sz="quarter" idx="10"/>
          </p:nvPr>
        </p:nvSpPr>
        <p:spPr/>
        <p:txBody>
          <a:bodyPr/>
          <a:lstStyle/>
          <a:p>
            <a:r>
              <a:rPr lang="en-US" dirty="0"/>
              <a:t>Unit 4.2</a:t>
            </a:r>
          </a:p>
        </p:txBody>
      </p:sp>
      <p:sp>
        <p:nvSpPr>
          <p:cNvPr id="5" name="Text Placeholder 4">
            <a:extLst>
              <a:ext uri="{FF2B5EF4-FFF2-40B4-BE49-F238E27FC236}">
                <a16:creationId xmlns:a16="http://schemas.microsoft.com/office/drawing/2014/main" id="{2F2D316E-DB04-45A0-A337-71F21B1B256F}"/>
              </a:ext>
            </a:extLst>
          </p:cNvPr>
          <p:cNvSpPr>
            <a:spLocks noGrp="1"/>
          </p:cNvSpPr>
          <p:nvPr>
            <p:ph type="body" sz="quarter" idx="12"/>
          </p:nvPr>
        </p:nvSpPr>
        <p:spPr/>
        <p:txBody>
          <a:bodyPr/>
          <a:lstStyle/>
          <a:p>
            <a:r>
              <a:rPr lang="en-US" dirty="0"/>
              <a:t>Cybersecurity Boot Camp |</a:t>
            </a:r>
          </a:p>
        </p:txBody>
      </p:sp>
    </p:spTree>
    <p:extLst>
      <p:ext uri="{BB962C8B-B14F-4D97-AF65-F5344CB8AC3E}">
        <p14:creationId xmlns:p14="http://schemas.microsoft.com/office/powerpoint/2010/main" val="11856860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391A-BADA-45CA-8EA4-22B16734C91A}"/>
              </a:ext>
            </a:extLst>
          </p:cNvPr>
          <p:cNvSpPr>
            <a:spLocks noGrp="1"/>
          </p:cNvSpPr>
          <p:nvPr>
            <p:ph type="title"/>
          </p:nvPr>
        </p:nvSpPr>
        <p:spPr>
          <a:xfrm>
            <a:off x="304800" y="0"/>
            <a:ext cx="8763000" cy="653854"/>
          </a:xfrm>
        </p:spPr>
        <p:txBody>
          <a:bodyPr/>
          <a:lstStyle/>
          <a:p>
            <a:r>
              <a:rPr lang="en-US" dirty="0"/>
              <a:t>How to Crack the Message</a:t>
            </a:r>
          </a:p>
        </p:txBody>
      </p:sp>
      <p:sp>
        <p:nvSpPr>
          <p:cNvPr id="3" name="Content Placeholder 1">
            <a:extLst>
              <a:ext uri="{FF2B5EF4-FFF2-40B4-BE49-F238E27FC236}">
                <a16:creationId xmlns:a16="http://schemas.microsoft.com/office/drawing/2014/main" id="{2D0E8978-E9D2-49C1-9044-F439F385624C}"/>
              </a:ext>
            </a:extLst>
          </p:cNvPr>
          <p:cNvSpPr txBox="1">
            <a:spLocks/>
          </p:cNvSpPr>
          <p:nvPr/>
        </p:nvSpPr>
        <p:spPr>
          <a:xfrm>
            <a:off x="327659" y="4038600"/>
            <a:ext cx="8616470" cy="198120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Courier New" panose="02070309020205020404" pitchFamily="49" charset="0"/>
              <a:buChar char="o"/>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ü"/>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ü"/>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0000"/>
              </a:lnSpc>
              <a:spcBef>
                <a:spcPts val="600"/>
              </a:spcBef>
              <a:buNone/>
            </a:pPr>
            <a:r>
              <a:rPr lang="en-US" sz="4800" dirty="0"/>
              <a:t>Try all the combinations!!!</a:t>
            </a:r>
          </a:p>
          <a:p>
            <a:pPr marL="0" indent="0" algn="ctr">
              <a:lnSpc>
                <a:spcPct val="120000"/>
              </a:lnSpc>
              <a:spcBef>
                <a:spcPts val="600"/>
              </a:spcBef>
              <a:buNone/>
            </a:pPr>
            <a:r>
              <a:rPr lang="en-US" sz="4800" dirty="0"/>
              <a:t>(</a:t>
            </a:r>
            <a:r>
              <a:rPr lang="en-US" sz="4800" b="1" dirty="0"/>
              <a:t>Brute Force</a:t>
            </a:r>
            <a:r>
              <a:rPr lang="en-US" sz="4800" dirty="0"/>
              <a:t>)</a:t>
            </a:r>
          </a:p>
        </p:txBody>
      </p:sp>
      <p:sp>
        <p:nvSpPr>
          <p:cNvPr id="4" name="Rectangle 3">
            <a:extLst>
              <a:ext uri="{FF2B5EF4-FFF2-40B4-BE49-F238E27FC236}">
                <a16:creationId xmlns:a16="http://schemas.microsoft.com/office/drawing/2014/main" id="{3295B239-57A8-4A72-AE49-963BEE0515D9}"/>
              </a:ext>
            </a:extLst>
          </p:cNvPr>
          <p:cNvSpPr/>
          <p:nvPr/>
        </p:nvSpPr>
        <p:spPr>
          <a:xfrm>
            <a:off x="457199" y="914400"/>
            <a:ext cx="8486929" cy="2585323"/>
          </a:xfrm>
          <a:prstGeom prst="rect">
            <a:avLst/>
          </a:prstGeom>
          <a:solidFill>
            <a:schemeClr val="bg1">
              <a:lumMod val="85000"/>
              <a:alpha val="15000"/>
            </a:schemeClr>
          </a:solidFill>
          <a:ln>
            <a:solidFill>
              <a:schemeClr val="tx1">
                <a:lumMod val="85000"/>
                <a:lumOff val="15000"/>
              </a:schemeClr>
            </a:solidFill>
          </a:ln>
        </p:spPr>
        <p:txBody>
          <a:bodyPr wrap="square">
            <a:spAutoFit/>
          </a:bodyPr>
          <a:lstStyle/>
          <a:p>
            <a:r>
              <a:rPr lang="en-US" b="1" dirty="0"/>
              <a:t>Option 1: </a:t>
            </a:r>
            <a:r>
              <a:rPr lang="en-US" dirty="0" err="1"/>
              <a:t>nkgjkj</a:t>
            </a:r>
            <a:r>
              <a:rPr lang="en-US" dirty="0"/>
              <a:t> </a:t>
            </a:r>
            <a:r>
              <a:rPr lang="en-US" dirty="0" err="1"/>
              <a:t>zu</a:t>
            </a:r>
            <a:r>
              <a:rPr lang="en-US" dirty="0"/>
              <a:t> </a:t>
            </a:r>
            <a:r>
              <a:rPr lang="en-US" dirty="0" err="1"/>
              <a:t>znk</a:t>
            </a:r>
            <a:r>
              <a:rPr lang="en-US" dirty="0"/>
              <a:t> </a:t>
            </a:r>
            <a:r>
              <a:rPr lang="en-US" dirty="0" err="1"/>
              <a:t>xobkx</a:t>
            </a:r>
            <a:r>
              <a:rPr lang="en-US" dirty="0"/>
              <a:t> lux g </a:t>
            </a:r>
            <a:r>
              <a:rPr lang="en-US" dirty="0" err="1"/>
              <a:t>yuru</a:t>
            </a:r>
            <a:r>
              <a:rPr lang="en-US" dirty="0"/>
              <a:t> </a:t>
            </a:r>
            <a:r>
              <a:rPr lang="en-US" dirty="0" err="1"/>
              <a:t>bgige</a:t>
            </a:r>
            <a:r>
              <a:rPr lang="en-US" dirty="0"/>
              <a:t>. </a:t>
            </a:r>
            <a:r>
              <a:rPr lang="en-US" dirty="0" err="1"/>
              <a:t>ykk</a:t>
            </a:r>
            <a:r>
              <a:rPr lang="en-US" dirty="0"/>
              <a:t> </a:t>
            </a:r>
            <a:r>
              <a:rPr lang="en-US" dirty="0" err="1"/>
              <a:t>eua</a:t>
            </a:r>
            <a:r>
              <a:rPr lang="en-US" dirty="0"/>
              <a:t> </a:t>
            </a:r>
            <a:r>
              <a:rPr lang="en-US" dirty="0" err="1"/>
              <a:t>rgzkx</a:t>
            </a:r>
            <a:r>
              <a:rPr lang="en-US" dirty="0"/>
              <a:t>!</a:t>
            </a:r>
          </a:p>
          <a:p>
            <a:r>
              <a:rPr lang="en-US" b="1" dirty="0"/>
              <a:t>Option 2: </a:t>
            </a:r>
            <a:r>
              <a:rPr lang="en-US" dirty="0" err="1"/>
              <a:t>mjfiji</a:t>
            </a:r>
            <a:r>
              <a:rPr lang="en-US" dirty="0"/>
              <a:t> </a:t>
            </a:r>
            <a:r>
              <a:rPr lang="en-US" dirty="0" err="1"/>
              <a:t>yt</a:t>
            </a:r>
            <a:r>
              <a:rPr lang="en-US" dirty="0"/>
              <a:t> </a:t>
            </a:r>
            <a:r>
              <a:rPr lang="en-US" dirty="0" err="1"/>
              <a:t>ymj</a:t>
            </a:r>
            <a:r>
              <a:rPr lang="en-US" dirty="0"/>
              <a:t> </a:t>
            </a:r>
            <a:r>
              <a:rPr lang="en-US" dirty="0" err="1"/>
              <a:t>wnajw</a:t>
            </a:r>
            <a:r>
              <a:rPr lang="en-US" dirty="0"/>
              <a:t> </a:t>
            </a:r>
            <a:r>
              <a:rPr lang="en-US" dirty="0" err="1"/>
              <a:t>ktw</a:t>
            </a:r>
            <a:r>
              <a:rPr lang="en-US" dirty="0"/>
              <a:t> f </a:t>
            </a:r>
            <a:r>
              <a:rPr lang="en-US" dirty="0" err="1"/>
              <a:t>xtqt</a:t>
            </a:r>
            <a:r>
              <a:rPr lang="en-US" dirty="0"/>
              <a:t> </a:t>
            </a:r>
            <a:r>
              <a:rPr lang="en-US" dirty="0" err="1"/>
              <a:t>afhfd</a:t>
            </a:r>
            <a:r>
              <a:rPr lang="en-US" dirty="0"/>
              <a:t>. </a:t>
            </a:r>
            <a:r>
              <a:rPr lang="en-US" dirty="0" err="1"/>
              <a:t>xjj</a:t>
            </a:r>
            <a:r>
              <a:rPr lang="en-US" dirty="0"/>
              <a:t> </a:t>
            </a:r>
            <a:r>
              <a:rPr lang="en-US" dirty="0" err="1"/>
              <a:t>dtz</a:t>
            </a:r>
            <a:r>
              <a:rPr lang="en-US" dirty="0"/>
              <a:t> </a:t>
            </a:r>
            <a:r>
              <a:rPr lang="en-US" dirty="0" err="1"/>
              <a:t>qfyjw</a:t>
            </a:r>
            <a:r>
              <a:rPr lang="en-US" dirty="0"/>
              <a:t>!</a:t>
            </a:r>
          </a:p>
          <a:p>
            <a:r>
              <a:rPr lang="en-US" b="1" dirty="0"/>
              <a:t>Option 3: </a:t>
            </a:r>
            <a:r>
              <a:rPr lang="en-US" dirty="0" err="1"/>
              <a:t>liehih</a:t>
            </a:r>
            <a:r>
              <a:rPr lang="en-US" dirty="0"/>
              <a:t> </a:t>
            </a:r>
            <a:r>
              <a:rPr lang="en-US" dirty="0" err="1"/>
              <a:t>xs</a:t>
            </a:r>
            <a:r>
              <a:rPr lang="en-US" dirty="0"/>
              <a:t> xli </a:t>
            </a:r>
            <a:r>
              <a:rPr lang="en-US" dirty="0" err="1"/>
              <a:t>vmziv</a:t>
            </a:r>
            <a:r>
              <a:rPr lang="en-US" dirty="0"/>
              <a:t> </a:t>
            </a:r>
            <a:r>
              <a:rPr lang="en-US" dirty="0" err="1"/>
              <a:t>jsv</a:t>
            </a:r>
            <a:r>
              <a:rPr lang="en-US" dirty="0"/>
              <a:t> e </a:t>
            </a:r>
            <a:r>
              <a:rPr lang="en-US" dirty="0" err="1"/>
              <a:t>wsps</a:t>
            </a:r>
            <a:r>
              <a:rPr lang="en-US" dirty="0"/>
              <a:t> </a:t>
            </a:r>
            <a:r>
              <a:rPr lang="en-US" dirty="0" err="1"/>
              <a:t>zegec</a:t>
            </a:r>
            <a:r>
              <a:rPr lang="en-US" dirty="0"/>
              <a:t>. </a:t>
            </a:r>
            <a:r>
              <a:rPr lang="en-US" dirty="0" err="1"/>
              <a:t>wii</a:t>
            </a:r>
            <a:r>
              <a:rPr lang="en-US" dirty="0"/>
              <a:t> </a:t>
            </a:r>
            <a:r>
              <a:rPr lang="en-US" dirty="0" err="1"/>
              <a:t>csy</a:t>
            </a:r>
            <a:r>
              <a:rPr lang="en-US" dirty="0"/>
              <a:t> </a:t>
            </a:r>
            <a:r>
              <a:rPr lang="en-US" dirty="0" err="1"/>
              <a:t>pexiv</a:t>
            </a:r>
            <a:r>
              <a:rPr lang="en-US" dirty="0"/>
              <a:t>!</a:t>
            </a:r>
          </a:p>
          <a:p>
            <a:r>
              <a:rPr lang="en-US" b="1" dirty="0"/>
              <a:t>Option 4: </a:t>
            </a:r>
            <a:r>
              <a:rPr lang="en-US" dirty="0" err="1"/>
              <a:t>khdghg</a:t>
            </a:r>
            <a:r>
              <a:rPr lang="en-US" dirty="0"/>
              <a:t> </a:t>
            </a:r>
            <a:r>
              <a:rPr lang="en-US" dirty="0" err="1"/>
              <a:t>wr</a:t>
            </a:r>
            <a:r>
              <a:rPr lang="en-US" dirty="0"/>
              <a:t> </a:t>
            </a:r>
            <a:r>
              <a:rPr lang="en-US" dirty="0" err="1"/>
              <a:t>wkh</a:t>
            </a:r>
            <a:r>
              <a:rPr lang="en-US" dirty="0"/>
              <a:t> </a:t>
            </a:r>
            <a:r>
              <a:rPr lang="en-US" dirty="0" err="1"/>
              <a:t>ulyhu</a:t>
            </a:r>
            <a:r>
              <a:rPr lang="en-US" dirty="0"/>
              <a:t> </a:t>
            </a:r>
            <a:r>
              <a:rPr lang="en-US" dirty="0" err="1"/>
              <a:t>iru</a:t>
            </a:r>
            <a:r>
              <a:rPr lang="en-US" dirty="0"/>
              <a:t> d </a:t>
            </a:r>
            <a:r>
              <a:rPr lang="en-US" dirty="0" err="1"/>
              <a:t>vror</a:t>
            </a:r>
            <a:r>
              <a:rPr lang="en-US" dirty="0"/>
              <a:t> </a:t>
            </a:r>
            <a:r>
              <a:rPr lang="en-US" dirty="0" err="1"/>
              <a:t>ydfdb</a:t>
            </a:r>
            <a:r>
              <a:rPr lang="en-US" dirty="0"/>
              <a:t>. </a:t>
            </a:r>
            <a:r>
              <a:rPr lang="en-US" dirty="0" err="1"/>
              <a:t>vhh</a:t>
            </a:r>
            <a:r>
              <a:rPr lang="en-US" dirty="0"/>
              <a:t> </a:t>
            </a:r>
            <a:r>
              <a:rPr lang="en-US" dirty="0" err="1"/>
              <a:t>brx</a:t>
            </a:r>
            <a:r>
              <a:rPr lang="en-US" dirty="0"/>
              <a:t> </a:t>
            </a:r>
            <a:r>
              <a:rPr lang="en-US" dirty="0" err="1"/>
              <a:t>odwhu</a:t>
            </a:r>
            <a:r>
              <a:rPr lang="en-US" dirty="0"/>
              <a:t>!</a:t>
            </a:r>
          </a:p>
          <a:p>
            <a:r>
              <a:rPr lang="en-US" b="1" dirty="0"/>
              <a:t>Option 5: </a:t>
            </a:r>
            <a:r>
              <a:rPr lang="en-US" dirty="0" err="1"/>
              <a:t>jgcfgf</a:t>
            </a:r>
            <a:r>
              <a:rPr lang="en-US" dirty="0"/>
              <a:t> </a:t>
            </a:r>
            <a:r>
              <a:rPr lang="en-US" dirty="0" err="1"/>
              <a:t>vq</a:t>
            </a:r>
            <a:r>
              <a:rPr lang="en-US" dirty="0"/>
              <a:t> </a:t>
            </a:r>
            <a:r>
              <a:rPr lang="en-US" dirty="0" err="1"/>
              <a:t>vjg</a:t>
            </a:r>
            <a:r>
              <a:rPr lang="en-US" dirty="0"/>
              <a:t> </a:t>
            </a:r>
            <a:r>
              <a:rPr lang="en-US" dirty="0" err="1"/>
              <a:t>tkxgt</a:t>
            </a:r>
            <a:r>
              <a:rPr lang="en-US" dirty="0"/>
              <a:t> </a:t>
            </a:r>
            <a:r>
              <a:rPr lang="en-US" dirty="0" err="1"/>
              <a:t>hqt</a:t>
            </a:r>
            <a:r>
              <a:rPr lang="en-US" dirty="0"/>
              <a:t> c </a:t>
            </a:r>
            <a:r>
              <a:rPr lang="en-US" dirty="0" err="1"/>
              <a:t>uqnq</a:t>
            </a:r>
            <a:r>
              <a:rPr lang="en-US" dirty="0"/>
              <a:t> </a:t>
            </a:r>
            <a:r>
              <a:rPr lang="en-US" dirty="0" err="1"/>
              <a:t>xceca</a:t>
            </a:r>
            <a:r>
              <a:rPr lang="en-US" dirty="0"/>
              <a:t>. </a:t>
            </a:r>
            <a:r>
              <a:rPr lang="en-US" dirty="0" err="1"/>
              <a:t>ugg</a:t>
            </a:r>
            <a:r>
              <a:rPr lang="en-US" dirty="0"/>
              <a:t> </a:t>
            </a:r>
            <a:r>
              <a:rPr lang="en-US" dirty="0" err="1"/>
              <a:t>aqw</a:t>
            </a:r>
            <a:r>
              <a:rPr lang="en-US" dirty="0"/>
              <a:t> </a:t>
            </a:r>
            <a:r>
              <a:rPr lang="en-US" dirty="0" err="1"/>
              <a:t>ncvgt</a:t>
            </a:r>
            <a:r>
              <a:rPr lang="en-US" dirty="0"/>
              <a:t>!</a:t>
            </a:r>
          </a:p>
          <a:p>
            <a:r>
              <a:rPr lang="en-US" b="1" dirty="0"/>
              <a:t>Option 6: </a:t>
            </a:r>
            <a:r>
              <a:rPr lang="en-US" dirty="0" err="1"/>
              <a:t>ifbefe</a:t>
            </a:r>
            <a:r>
              <a:rPr lang="en-US" dirty="0"/>
              <a:t> up </a:t>
            </a:r>
            <a:r>
              <a:rPr lang="en-US" dirty="0" err="1"/>
              <a:t>uif</a:t>
            </a:r>
            <a:r>
              <a:rPr lang="en-US" dirty="0"/>
              <a:t> </a:t>
            </a:r>
            <a:r>
              <a:rPr lang="en-US" dirty="0" err="1"/>
              <a:t>sjwfs</a:t>
            </a:r>
            <a:r>
              <a:rPr lang="en-US" dirty="0"/>
              <a:t> </a:t>
            </a:r>
            <a:r>
              <a:rPr lang="en-US" dirty="0" err="1"/>
              <a:t>gps</a:t>
            </a:r>
            <a:r>
              <a:rPr lang="en-US" dirty="0"/>
              <a:t> b </a:t>
            </a:r>
            <a:r>
              <a:rPr lang="en-US" dirty="0" err="1"/>
              <a:t>tpmp</a:t>
            </a:r>
            <a:r>
              <a:rPr lang="en-US" dirty="0"/>
              <a:t> </a:t>
            </a:r>
            <a:r>
              <a:rPr lang="en-US" dirty="0" err="1"/>
              <a:t>wbdbz</a:t>
            </a:r>
            <a:r>
              <a:rPr lang="en-US" dirty="0"/>
              <a:t>. </a:t>
            </a:r>
            <a:r>
              <a:rPr lang="en-US" dirty="0" err="1"/>
              <a:t>tff</a:t>
            </a:r>
            <a:r>
              <a:rPr lang="en-US" dirty="0"/>
              <a:t> </a:t>
            </a:r>
            <a:r>
              <a:rPr lang="en-US" dirty="0" err="1"/>
              <a:t>zpv</a:t>
            </a:r>
            <a:r>
              <a:rPr lang="en-US" dirty="0"/>
              <a:t> </a:t>
            </a:r>
            <a:r>
              <a:rPr lang="en-US" dirty="0" err="1"/>
              <a:t>mbufs</a:t>
            </a:r>
            <a:r>
              <a:rPr lang="en-US" dirty="0"/>
              <a:t>!</a:t>
            </a:r>
          </a:p>
          <a:p>
            <a:r>
              <a:rPr lang="en-US" b="1" dirty="0"/>
              <a:t>Option 7:</a:t>
            </a:r>
            <a:r>
              <a:rPr lang="en-US" dirty="0"/>
              <a:t> </a:t>
            </a:r>
            <a:r>
              <a:rPr lang="en-US" dirty="0">
                <a:highlight>
                  <a:srgbClr val="FFFF00"/>
                </a:highlight>
              </a:rPr>
              <a:t>headed to the river for a solo vacay. see you later!</a:t>
            </a:r>
          </a:p>
          <a:p>
            <a:r>
              <a:rPr lang="en-US" b="1" dirty="0"/>
              <a:t>Option 8:</a:t>
            </a:r>
            <a:r>
              <a:rPr lang="en-US" dirty="0"/>
              <a:t> </a:t>
            </a:r>
            <a:r>
              <a:rPr lang="en-US" dirty="0" err="1"/>
              <a:t>gdzcdc</a:t>
            </a:r>
            <a:r>
              <a:rPr lang="en-US" dirty="0"/>
              <a:t> </a:t>
            </a:r>
            <a:r>
              <a:rPr lang="en-US" dirty="0" err="1"/>
              <a:t>sn</a:t>
            </a:r>
            <a:r>
              <a:rPr lang="en-US" dirty="0"/>
              <a:t> </a:t>
            </a:r>
            <a:r>
              <a:rPr lang="en-US" dirty="0" err="1"/>
              <a:t>sgd</a:t>
            </a:r>
            <a:r>
              <a:rPr lang="en-US" dirty="0"/>
              <a:t> </a:t>
            </a:r>
            <a:r>
              <a:rPr lang="en-US" dirty="0" err="1"/>
              <a:t>qhudq</a:t>
            </a:r>
            <a:r>
              <a:rPr lang="en-US" dirty="0"/>
              <a:t> </a:t>
            </a:r>
            <a:r>
              <a:rPr lang="en-US" dirty="0" err="1"/>
              <a:t>enq</a:t>
            </a:r>
            <a:r>
              <a:rPr lang="en-US" dirty="0"/>
              <a:t> z </a:t>
            </a:r>
            <a:r>
              <a:rPr lang="en-US" dirty="0" err="1"/>
              <a:t>rnkn</a:t>
            </a:r>
            <a:r>
              <a:rPr lang="en-US" dirty="0"/>
              <a:t> </a:t>
            </a:r>
            <a:r>
              <a:rPr lang="en-US" dirty="0" err="1"/>
              <a:t>uzbzx</a:t>
            </a:r>
            <a:r>
              <a:rPr lang="en-US" dirty="0"/>
              <a:t>. </a:t>
            </a:r>
            <a:r>
              <a:rPr lang="en-US" dirty="0" err="1"/>
              <a:t>rdd</a:t>
            </a:r>
            <a:r>
              <a:rPr lang="en-US" dirty="0"/>
              <a:t> </a:t>
            </a:r>
            <a:r>
              <a:rPr lang="en-US" dirty="0" err="1"/>
              <a:t>xnt</a:t>
            </a:r>
            <a:r>
              <a:rPr lang="en-US" dirty="0"/>
              <a:t> </a:t>
            </a:r>
            <a:r>
              <a:rPr lang="en-US" dirty="0" err="1"/>
              <a:t>kzsdq</a:t>
            </a:r>
            <a:r>
              <a:rPr lang="en-US" dirty="0"/>
              <a:t>!</a:t>
            </a:r>
          </a:p>
          <a:p>
            <a:r>
              <a:rPr lang="en-US" b="1" dirty="0"/>
              <a:t>Option 9:</a:t>
            </a:r>
            <a:r>
              <a:rPr lang="en-US" dirty="0"/>
              <a:t> </a:t>
            </a:r>
            <a:r>
              <a:rPr lang="en-US" dirty="0" err="1"/>
              <a:t>fcybcb</a:t>
            </a:r>
            <a:r>
              <a:rPr lang="en-US" dirty="0"/>
              <a:t> </a:t>
            </a:r>
            <a:r>
              <a:rPr lang="en-US" dirty="0" err="1"/>
              <a:t>rm</a:t>
            </a:r>
            <a:r>
              <a:rPr lang="en-US" dirty="0"/>
              <a:t> </a:t>
            </a:r>
            <a:r>
              <a:rPr lang="en-US" dirty="0" err="1"/>
              <a:t>rfc</a:t>
            </a:r>
            <a:r>
              <a:rPr lang="en-US" dirty="0"/>
              <a:t> </a:t>
            </a:r>
            <a:r>
              <a:rPr lang="en-US" dirty="0" err="1"/>
              <a:t>pgtcp</a:t>
            </a:r>
            <a:r>
              <a:rPr lang="en-US" dirty="0"/>
              <a:t> </a:t>
            </a:r>
            <a:r>
              <a:rPr lang="en-US" dirty="0" err="1"/>
              <a:t>dmp</a:t>
            </a:r>
            <a:r>
              <a:rPr lang="en-US" dirty="0"/>
              <a:t> y </a:t>
            </a:r>
            <a:r>
              <a:rPr lang="en-US" dirty="0" err="1"/>
              <a:t>qmjm</a:t>
            </a:r>
            <a:r>
              <a:rPr lang="en-US" dirty="0"/>
              <a:t> </a:t>
            </a:r>
            <a:r>
              <a:rPr lang="en-US" dirty="0" err="1"/>
              <a:t>tyayw</a:t>
            </a:r>
            <a:r>
              <a:rPr lang="en-US" dirty="0"/>
              <a:t>. </a:t>
            </a:r>
            <a:r>
              <a:rPr lang="en-US" dirty="0" err="1"/>
              <a:t>qcc</a:t>
            </a:r>
            <a:r>
              <a:rPr lang="en-US" dirty="0"/>
              <a:t> </a:t>
            </a:r>
            <a:r>
              <a:rPr lang="en-US" dirty="0" err="1"/>
              <a:t>wms</a:t>
            </a:r>
            <a:r>
              <a:rPr lang="en-US" dirty="0"/>
              <a:t> </a:t>
            </a:r>
            <a:r>
              <a:rPr lang="en-US" dirty="0" err="1"/>
              <a:t>jyrcp</a:t>
            </a:r>
            <a:r>
              <a:rPr lang="en-US" dirty="0"/>
              <a:t>!</a:t>
            </a:r>
          </a:p>
        </p:txBody>
      </p:sp>
    </p:spTree>
    <p:extLst>
      <p:ext uri="{BB962C8B-B14F-4D97-AF65-F5344CB8AC3E}">
        <p14:creationId xmlns:p14="http://schemas.microsoft.com/office/powerpoint/2010/main" val="18305627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rmAutofit/>
          </a:bodyPr>
          <a:lstStyle/>
          <a:p>
            <a:pPr marL="0" indent="0">
              <a:lnSpc>
                <a:spcPct val="120000"/>
              </a:lnSpc>
              <a:buNone/>
            </a:pPr>
            <a:r>
              <a:rPr lang="en-US" sz="2000" dirty="0"/>
              <a:t>Answer the following questions to the person next to you surrounding the diagram in the next slide:</a:t>
            </a:r>
          </a:p>
          <a:p>
            <a:pPr marL="457200" indent="-457200">
              <a:lnSpc>
                <a:spcPct val="120000"/>
              </a:lnSpc>
              <a:buFont typeface="+mj-lt"/>
              <a:buAutoNum type="arabicPeriod"/>
            </a:pPr>
            <a:r>
              <a:rPr lang="en-US" sz="2000" dirty="0"/>
              <a:t>In language as concise as possible, what is happening in this diagram?</a:t>
            </a:r>
          </a:p>
          <a:p>
            <a:pPr marL="457200" indent="-457200">
              <a:lnSpc>
                <a:spcPct val="120000"/>
              </a:lnSpc>
              <a:buFont typeface="+mj-lt"/>
              <a:buAutoNum type="arabicPeriod"/>
            </a:pPr>
            <a:r>
              <a:rPr lang="en-US" sz="2000" dirty="0"/>
              <a:t>Why are we using separate public and private keys? What role do each of the keys play?</a:t>
            </a:r>
          </a:p>
          <a:p>
            <a:pPr marL="457200" indent="-457200">
              <a:lnSpc>
                <a:spcPct val="120000"/>
              </a:lnSpc>
              <a:buFont typeface="+mj-lt"/>
              <a:buAutoNum type="arabicPeriod"/>
            </a:pPr>
            <a:r>
              <a:rPr lang="en-US" sz="2000" dirty="0"/>
              <a:t>Where would we commonly use the public private key relationship?</a:t>
            </a:r>
          </a:p>
          <a:p>
            <a:pPr marL="457200" indent="-457200">
              <a:lnSpc>
                <a:spcPct val="120000"/>
              </a:lnSpc>
              <a:buFont typeface="+mj-lt"/>
              <a:buAutoNum type="arabicPeriod"/>
            </a:pPr>
            <a:r>
              <a:rPr lang="en-US" sz="2000" dirty="0"/>
              <a:t>What about this diagram remains confusing to you? (List as many questions as possible)</a:t>
            </a:r>
          </a:p>
          <a:p>
            <a:pPr marL="0" indent="0">
              <a:lnSpc>
                <a:spcPct val="120000"/>
              </a:lnSpc>
              <a:buNone/>
            </a:pPr>
            <a:r>
              <a:rPr lang="en-US" sz="2000" b="1" i="1" u="sng" dirty="0"/>
              <a:t>Hint: </a:t>
            </a:r>
          </a:p>
          <a:p>
            <a:pPr marL="0" indent="0">
              <a:lnSpc>
                <a:spcPct val="120000"/>
              </a:lnSpc>
              <a:buNone/>
            </a:pPr>
            <a:r>
              <a:rPr lang="en-US" sz="2000" i="1" dirty="0"/>
              <a:t>Force yourself to lean into the confusion! It’s important to articulate what you don’t understand to reach insight!</a:t>
            </a:r>
          </a:p>
          <a:p>
            <a:pPr marL="0" indent="0">
              <a:lnSpc>
                <a:spcPct val="120000"/>
              </a:lnSpc>
              <a:buNone/>
            </a:pPr>
            <a:endParaRPr lang="en-US" sz="2000" dirty="0"/>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2362200" y="80936"/>
            <a:ext cx="6581929" cy="411480"/>
          </a:xfrm>
        </p:spPr>
        <p:txBody>
          <a:bodyPr/>
          <a:lstStyle/>
          <a:p>
            <a:r>
              <a:rPr lang="en-US" dirty="0"/>
              <a:t>Activity: Re-Examining Public Private Key (10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349479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2362200" y="80936"/>
            <a:ext cx="6581929" cy="411480"/>
          </a:xfrm>
        </p:spPr>
        <p:txBody>
          <a:bodyPr/>
          <a:lstStyle/>
          <a:p>
            <a:r>
              <a:rPr lang="en-US" dirty="0"/>
              <a:t>Activity: Re-Examining Public Private Key (10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23A01BE5-FC3F-EE49-8AF0-C99B69745F91}"/>
              </a:ext>
            </a:extLst>
          </p:cNvPr>
          <p:cNvPicPr>
            <a:picLocks noChangeAspect="1"/>
          </p:cNvPicPr>
          <p:nvPr/>
        </p:nvPicPr>
        <p:blipFill>
          <a:blip r:embed="rId2"/>
          <a:stretch>
            <a:fillRect/>
          </a:stretch>
        </p:blipFill>
        <p:spPr>
          <a:xfrm>
            <a:off x="449920" y="990600"/>
            <a:ext cx="8476891" cy="5105400"/>
          </a:xfrm>
          <a:prstGeom prst="rect">
            <a:avLst/>
          </a:prstGeom>
        </p:spPr>
      </p:pic>
    </p:spTree>
    <p:extLst>
      <p:ext uri="{BB962C8B-B14F-4D97-AF65-F5344CB8AC3E}">
        <p14:creationId xmlns:p14="http://schemas.microsoft.com/office/powerpoint/2010/main" val="33606941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rmAutofit/>
          </a:bodyPr>
          <a:lstStyle/>
          <a:p>
            <a:pPr marL="0" indent="0">
              <a:lnSpc>
                <a:spcPct val="120000"/>
              </a:lnSpc>
              <a:buNone/>
            </a:pPr>
            <a:r>
              <a:rPr lang="en-US" sz="2200" dirty="0"/>
              <a:t>For the first few minutes of class, research and define each of the following terms. Share your answers with the person next to you:</a:t>
            </a:r>
          </a:p>
          <a:p>
            <a:pPr marL="457200" indent="-457200">
              <a:lnSpc>
                <a:spcPct val="120000"/>
              </a:lnSpc>
              <a:buFont typeface="+mj-lt"/>
              <a:buAutoNum type="arabicPeriod"/>
            </a:pPr>
            <a:r>
              <a:rPr lang="en-US" sz="2200" dirty="0"/>
              <a:t>Block Cipher</a:t>
            </a:r>
          </a:p>
          <a:p>
            <a:pPr marL="457200" indent="-457200">
              <a:lnSpc>
                <a:spcPct val="120000"/>
              </a:lnSpc>
              <a:buFont typeface="+mj-lt"/>
              <a:buAutoNum type="arabicPeriod"/>
            </a:pPr>
            <a:r>
              <a:rPr lang="en-US" sz="2200" dirty="0"/>
              <a:t>Stream Cipher</a:t>
            </a:r>
          </a:p>
          <a:p>
            <a:pPr marL="457200" indent="-457200">
              <a:lnSpc>
                <a:spcPct val="120000"/>
              </a:lnSpc>
              <a:buFont typeface="+mj-lt"/>
              <a:buAutoNum type="arabicPeriod"/>
            </a:pPr>
            <a:r>
              <a:rPr lang="en-US" sz="2200" dirty="0"/>
              <a:t>Symmetric Encryption</a:t>
            </a:r>
          </a:p>
          <a:p>
            <a:pPr marL="457200" indent="-457200">
              <a:lnSpc>
                <a:spcPct val="120000"/>
              </a:lnSpc>
              <a:buFont typeface="+mj-lt"/>
              <a:buAutoNum type="arabicPeriod"/>
            </a:pPr>
            <a:r>
              <a:rPr lang="en-US" sz="2200" dirty="0"/>
              <a:t>Asymmetric Encryption</a:t>
            </a:r>
          </a:p>
          <a:p>
            <a:pPr marL="457200" indent="-457200">
              <a:lnSpc>
                <a:spcPct val="120000"/>
              </a:lnSpc>
              <a:buFont typeface="+mj-lt"/>
              <a:buAutoNum type="arabicPeriod"/>
            </a:pPr>
            <a:r>
              <a:rPr lang="en-US" sz="2200" dirty="0"/>
              <a:t>Key Space</a:t>
            </a:r>
          </a:p>
          <a:p>
            <a:pPr marL="457200" indent="-457200">
              <a:lnSpc>
                <a:spcPct val="120000"/>
              </a:lnSpc>
              <a:buFont typeface="+mj-lt"/>
              <a:buAutoNum type="arabicPeriod"/>
            </a:pPr>
            <a:r>
              <a:rPr lang="en-US" sz="2200" dirty="0"/>
              <a:t>Cryptanalysis</a:t>
            </a:r>
          </a:p>
          <a:p>
            <a:pPr marL="0" indent="0">
              <a:lnSpc>
                <a:spcPct val="120000"/>
              </a:lnSpc>
              <a:buNone/>
            </a:pPr>
            <a:r>
              <a:rPr lang="en-US" sz="2200" b="1" u="sng" dirty="0"/>
              <a:t>Note:</a:t>
            </a:r>
            <a:br>
              <a:rPr lang="en-US" sz="2200" b="1" dirty="0"/>
            </a:br>
            <a:r>
              <a:rPr lang="en-US" sz="2200" dirty="0"/>
              <a:t>Don’t worry. We’ll go into more depth throughout class today.</a:t>
            </a:r>
            <a:endParaRPr lang="en-US" sz="2200" b="1" dirty="0"/>
          </a:p>
          <a:p>
            <a:pPr marL="0" indent="0">
              <a:lnSpc>
                <a:spcPct val="120000"/>
              </a:lnSpc>
              <a:buNone/>
            </a:pPr>
            <a:endParaRPr lang="en-US" sz="2200" b="1" dirty="0"/>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p:txBody>
          <a:bodyPr/>
          <a:lstStyle/>
          <a:p>
            <a:r>
              <a:rPr lang="en-US" dirty="0"/>
              <a:t>Activity: Today’s Definitions (5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798573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DC68B-22FE-4817-BEE3-75D9BF9E052B}"/>
              </a:ext>
            </a:extLst>
          </p:cNvPr>
          <p:cNvSpPr>
            <a:spLocks noGrp="1"/>
          </p:cNvSpPr>
          <p:nvPr>
            <p:ph type="title"/>
          </p:nvPr>
        </p:nvSpPr>
        <p:spPr/>
        <p:txBody>
          <a:bodyPr/>
          <a:lstStyle/>
          <a:p>
            <a:r>
              <a:rPr lang="en-US" dirty="0"/>
              <a:t>Pillars of Cryptography</a:t>
            </a:r>
          </a:p>
        </p:txBody>
      </p:sp>
    </p:spTree>
    <p:extLst>
      <p:ext uri="{BB962C8B-B14F-4D97-AF65-F5344CB8AC3E}">
        <p14:creationId xmlns:p14="http://schemas.microsoft.com/office/powerpoint/2010/main" val="13608490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Goals of Security = CIA Triad</a:t>
            </a:r>
          </a:p>
        </p:txBody>
      </p:sp>
      <p:pic>
        <p:nvPicPr>
          <p:cNvPr id="3" name="Picture 2">
            <a:extLst>
              <a:ext uri="{FF2B5EF4-FFF2-40B4-BE49-F238E27FC236}">
                <a16:creationId xmlns:a16="http://schemas.microsoft.com/office/drawing/2014/main" id="{F73DE133-1FF2-8440-BAB3-C2E96D46A327}"/>
              </a:ext>
            </a:extLst>
          </p:cNvPr>
          <p:cNvPicPr>
            <a:picLocks noChangeAspect="1"/>
          </p:cNvPicPr>
          <p:nvPr/>
        </p:nvPicPr>
        <p:blipFill>
          <a:blip r:embed="rId3"/>
          <a:stretch>
            <a:fillRect/>
          </a:stretch>
        </p:blipFill>
        <p:spPr>
          <a:xfrm>
            <a:off x="1524000" y="753934"/>
            <a:ext cx="6553201" cy="5494466"/>
          </a:xfrm>
          <a:prstGeom prst="rect">
            <a:avLst/>
          </a:prstGeom>
        </p:spPr>
      </p:pic>
    </p:spTree>
    <p:extLst>
      <p:ext uri="{BB962C8B-B14F-4D97-AF65-F5344CB8AC3E}">
        <p14:creationId xmlns:p14="http://schemas.microsoft.com/office/powerpoint/2010/main" val="34381977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Goals of Cryptography = PAIN</a:t>
            </a:r>
          </a:p>
        </p:txBody>
      </p:sp>
      <p:sp>
        <p:nvSpPr>
          <p:cNvPr id="3" name="Rectangle 2">
            <a:extLst>
              <a:ext uri="{FF2B5EF4-FFF2-40B4-BE49-F238E27FC236}">
                <a16:creationId xmlns:a16="http://schemas.microsoft.com/office/drawing/2014/main" id="{0464A0DA-E34E-C144-8E25-8E85848C7C95}"/>
              </a:ext>
            </a:extLst>
          </p:cNvPr>
          <p:cNvSpPr/>
          <p:nvPr/>
        </p:nvSpPr>
        <p:spPr>
          <a:xfrm>
            <a:off x="465667" y="838200"/>
            <a:ext cx="8382000" cy="1111054"/>
          </a:xfrm>
          <a:prstGeom prst="rect">
            <a:avLst/>
          </a:prstGeom>
          <a:solidFill>
            <a:srgbClr val="55BC9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t>P - Privacy</a:t>
            </a:r>
          </a:p>
        </p:txBody>
      </p:sp>
      <p:sp>
        <p:nvSpPr>
          <p:cNvPr id="4" name="Rectangle 3">
            <a:extLst>
              <a:ext uri="{FF2B5EF4-FFF2-40B4-BE49-F238E27FC236}">
                <a16:creationId xmlns:a16="http://schemas.microsoft.com/office/drawing/2014/main" id="{1DFE2BE8-8DDB-3D4E-94C2-CB47ACE792CE}"/>
              </a:ext>
            </a:extLst>
          </p:cNvPr>
          <p:cNvSpPr/>
          <p:nvPr/>
        </p:nvSpPr>
        <p:spPr>
          <a:xfrm>
            <a:off x="457200" y="1986455"/>
            <a:ext cx="8382000" cy="1111054"/>
          </a:xfrm>
          <a:prstGeom prst="rect">
            <a:avLst/>
          </a:prstGeom>
          <a:solidFill>
            <a:srgbClr val="F1AE3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t>A - Authentication</a:t>
            </a:r>
          </a:p>
        </p:txBody>
      </p:sp>
      <p:sp>
        <p:nvSpPr>
          <p:cNvPr id="5" name="Rectangle 4">
            <a:extLst>
              <a:ext uri="{FF2B5EF4-FFF2-40B4-BE49-F238E27FC236}">
                <a16:creationId xmlns:a16="http://schemas.microsoft.com/office/drawing/2014/main" id="{11D62E7F-5FE8-EA41-88A8-D8CADF6F607B}"/>
              </a:ext>
            </a:extLst>
          </p:cNvPr>
          <p:cNvSpPr/>
          <p:nvPr/>
        </p:nvSpPr>
        <p:spPr>
          <a:xfrm>
            <a:off x="457200" y="3153519"/>
            <a:ext cx="8382000" cy="1111054"/>
          </a:xfrm>
          <a:prstGeom prst="rect">
            <a:avLst/>
          </a:prstGeom>
          <a:solidFill>
            <a:srgbClr val="3A8C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t>I - Integrity</a:t>
            </a:r>
          </a:p>
        </p:txBody>
      </p:sp>
      <p:sp>
        <p:nvSpPr>
          <p:cNvPr id="6" name="Rectangle 5">
            <a:extLst>
              <a:ext uri="{FF2B5EF4-FFF2-40B4-BE49-F238E27FC236}">
                <a16:creationId xmlns:a16="http://schemas.microsoft.com/office/drawing/2014/main" id="{9F36FF95-E126-6B42-A6D9-DEEFA7AF375A}"/>
              </a:ext>
            </a:extLst>
          </p:cNvPr>
          <p:cNvSpPr/>
          <p:nvPr/>
        </p:nvSpPr>
        <p:spPr>
          <a:xfrm>
            <a:off x="449317" y="4299146"/>
            <a:ext cx="8382000" cy="111105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t>N- Non-Repudiation</a:t>
            </a:r>
          </a:p>
        </p:txBody>
      </p:sp>
      <p:sp>
        <p:nvSpPr>
          <p:cNvPr id="9" name="Rectangle 8">
            <a:extLst>
              <a:ext uri="{FF2B5EF4-FFF2-40B4-BE49-F238E27FC236}">
                <a16:creationId xmlns:a16="http://schemas.microsoft.com/office/drawing/2014/main" id="{70D737E6-2DF6-7943-B12D-BD9407A57B39}"/>
              </a:ext>
            </a:extLst>
          </p:cNvPr>
          <p:cNvSpPr/>
          <p:nvPr/>
        </p:nvSpPr>
        <p:spPr>
          <a:xfrm>
            <a:off x="4665166" y="1989554"/>
            <a:ext cx="4204157" cy="533400"/>
          </a:xfrm>
          <a:prstGeom prst="rect">
            <a:avLst/>
          </a:prstGeom>
          <a:solidFill>
            <a:srgbClr val="E8AF5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Definition:</a:t>
            </a:r>
          </a:p>
        </p:txBody>
      </p:sp>
      <p:sp>
        <p:nvSpPr>
          <p:cNvPr id="10" name="Rectangle 9">
            <a:extLst>
              <a:ext uri="{FF2B5EF4-FFF2-40B4-BE49-F238E27FC236}">
                <a16:creationId xmlns:a16="http://schemas.microsoft.com/office/drawing/2014/main" id="{A2BA9BC0-FAFA-AB49-97CF-0ECA4B72941B}"/>
              </a:ext>
            </a:extLst>
          </p:cNvPr>
          <p:cNvSpPr/>
          <p:nvPr/>
        </p:nvSpPr>
        <p:spPr>
          <a:xfrm>
            <a:off x="4678135" y="2522955"/>
            <a:ext cx="4191189" cy="577654"/>
          </a:xfrm>
          <a:prstGeom prst="rect">
            <a:avLst/>
          </a:prstGeom>
          <a:solidFill>
            <a:srgbClr val="E8AF5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Example:</a:t>
            </a:r>
          </a:p>
        </p:txBody>
      </p:sp>
      <p:sp>
        <p:nvSpPr>
          <p:cNvPr id="15" name="Rectangle 14">
            <a:extLst>
              <a:ext uri="{FF2B5EF4-FFF2-40B4-BE49-F238E27FC236}">
                <a16:creationId xmlns:a16="http://schemas.microsoft.com/office/drawing/2014/main" id="{273FE6D5-8F9C-CC4A-9C92-6167DFC008C6}"/>
              </a:ext>
            </a:extLst>
          </p:cNvPr>
          <p:cNvSpPr/>
          <p:nvPr/>
        </p:nvSpPr>
        <p:spPr>
          <a:xfrm>
            <a:off x="4665166" y="842489"/>
            <a:ext cx="4204157" cy="525517"/>
          </a:xfrm>
          <a:prstGeom prst="rect">
            <a:avLst/>
          </a:prstGeom>
          <a:solidFill>
            <a:srgbClr val="55BC9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Definition:</a:t>
            </a:r>
          </a:p>
        </p:txBody>
      </p:sp>
      <p:sp>
        <p:nvSpPr>
          <p:cNvPr id="16" name="Rectangle 15">
            <a:extLst>
              <a:ext uri="{FF2B5EF4-FFF2-40B4-BE49-F238E27FC236}">
                <a16:creationId xmlns:a16="http://schemas.microsoft.com/office/drawing/2014/main" id="{723BA830-A986-C444-B979-0B5696DB62C0}"/>
              </a:ext>
            </a:extLst>
          </p:cNvPr>
          <p:cNvSpPr/>
          <p:nvPr/>
        </p:nvSpPr>
        <p:spPr>
          <a:xfrm>
            <a:off x="4678135" y="1368008"/>
            <a:ext cx="4191189" cy="577654"/>
          </a:xfrm>
          <a:prstGeom prst="rect">
            <a:avLst/>
          </a:prstGeom>
          <a:solidFill>
            <a:srgbClr val="55BC9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Example:</a:t>
            </a:r>
          </a:p>
        </p:txBody>
      </p:sp>
      <p:sp>
        <p:nvSpPr>
          <p:cNvPr id="17" name="Rectangle 16">
            <a:extLst>
              <a:ext uri="{FF2B5EF4-FFF2-40B4-BE49-F238E27FC236}">
                <a16:creationId xmlns:a16="http://schemas.microsoft.com/office/drawing/2014/main" id="{1D0DB9FC-B6EE-D74F-98AC-226AC9602320}"/>
              </a:ext>
            </a:extLst>
          </p:cNvPr>
          <p:cNvSpPr/>
          <p:nvPr/>
        </p:nvSpPr>
        <p:spPr>
          <a:xfrm>
            <a:off x="4665166" y="3165245"/>
            <a:ext cx="4195879" cy="530773"/>
          </a:xfrm>
          <a:prstGeom prst="rect">
            <a:avLst/>
          </a:prstGeom>
          <a:solidFill>
            <a:srgbClr val="4F8BB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Definition: </a:t>
            </a:r>
          </a:p>
        </p:txBody>
      </p:sp>
      <p:sp>
        <p:nvSpPr>
          <p:cNvPr id="18" name="Rectangle 17">
            <a:extLst>
              <a:ext uri="{FF2B5EF4-FFF2-40B4-BE49-F238E27FC236}">
                <a16:creationId xmlns:a16="http://schemas.microsoft.com/office/drawing/2014/main" id="{BE5B2FCD-7F38-D14D-B48F-ADCD485B426D}"/>
              </a:ext>
            </a:extLst>
          </p:cNvPr>
          <p:cNvSpPr/>
          <p:nvPr/>
        </p:nvSpPr>
        <p:spPr>
          <a:xfrm>
            <a:off x="4669857" y="3696020"/>
            <a:ext cx="4191189" cy="577654"/>
          </a:xfrm>
          <a:prstGeom prst="rect">
            <a:avLst/>
          </a:prstGeom>
          <a:solidFill>
            <a:srgbClr val="4F8BB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Example:</a:t>
            </a:r>
          </a:p>
        </p:txBody>
      </p:sp>
      <p:sp>
        <p:nvSpPr>
          <p:cNvPr id="19" name="Rectangle 18">
            <a:extLst>
              <a:ext uri="{FF2B5EF4-FFF2-40B4-BE49-F238E27FC236}">
                <a16:creationId xmlns:a16="http://schemas.microsoft.com/office/drawing/2014/main" id="{12C6A4A8-9A10-8341-8A23-45CDF550D818}"/>
              </a:ext>
            </a:extLst>
          </p:cNvPr>
          <p:cNvSpPr/>
          <p:nvPr/>
        </p:nvSpPr>
        <p:spPr>
          <a:xfrm>
            <a:off x="4665166" y="4293892"/>
            <a:ext cx="4204157" cy="536927"/>
          </a:xfrm>
          <a:prstGeom prst="rect">
            <a:avLst/>
          </a:prstGeom>
          <a:solidFill>
            <a:srgbClr val="EBB2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Definition:</a:t>
            </a:r>
          </a:p>
        </p:txBody>
      </p:sp>
      <p:sp>
        <p:nvSpPr>
          <p:cNvPr id="20" name="Rectangle 19">
            <a:extLst>
              <a:ext uri="{FF2B5EF4-FFF2-40B4-BE49-F238E27FC236}">
                <a16:creationId xmlns:a16="http://schemas.microsoft.com/office/drawing/2014/main" id="{4E2B0835-7040-5342-A192-CC895BFD3EDB}"/>
              </a:ext>
            </a:extLst>
          </p:cNvPr>
          <p:cNvSpPr/>
          <p:nvPr/>
        </p:nvSpPr>
        <p:spPr>
          <a:xfrm>
            <a:off x="4665166" y="4830820"/>
            <a:ext cx="4204158" cy="577654"/>
          </a:xfrm>
          <a:prstGeom prst="rect">
            <a:avLst/>
          </a:prstGeom>
          <a:solidFill>
            <a:srgbClr val="EBB2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Example: </a:t>
            </a:r>
          </a:p>
        </p:txBody>
      </p:sp>
      <p:sp>
        <p:nvSpPr>
          <p:cNvPr id="23" name="TextBox 22">
            <a:extLst>
              <a:ext uri="{FF2B5EF4-FFF2-40B4-BE49-F238E27FC236}">
                <a16:creationId xmlns:a16="http://schemas.microsoft.com/office/drawing/2014/main" id="{5B1433CC-348B-8F4D-AC73-BBD3AFD8D868}"/>
              </a:ext>
            </a:extLst>
          </p:cNvPr>
          <p:cNvSpPr txBox="1"/>
          <p:nvPr/>
        </p:nvSpPr>
        <p:spPr>
          <a:xfrm>
            <a:off x="304800" y="5514295"/>
            <a:ext cx="8686800" cy="707886"/>
          </a:xfrm>
          <a:prstGeom prst="rect">
            <a:avLst/>
          </a:prstGeom>
          <a:noFill/>
        </p:spPr>
        <p:txBody>
          <a:bodyPr wrap="square" rtlCol="0">
            <a:spAutoFit/>
          </a:bodyPr>
          <a:lstStyle/>
          <a:p>
            <a:pPr algn="ctr"/>
            <a:r>
              <a:rPr lang="en-US" sz="2000" dirty="0"/>
              <a:t>While CIA Triad dominates all of security, </a:t>
            </a:r>
            <a:r>
              <a:rPr lang="en-US" sz="2000" b="1" dirty="0"/>
              <a:t>PAIN </a:t>
            </a:r>
            <a:r>
              <a:rPr lang="en-US" sz="2000" dirty="0"/>
              <a:t>is often used to describe the core focus areas of Cryptography.</a:t>
            </a:r>
            <a:endParaRPr lang="en-US" sz="2000" b="1" dirty="0"/>
          </a:p>
        </p:txBody>
      </p:sp>
    </p:spTree>
    <p:extLst>
      <p:ext uri="{BB962C8B-B14F-4D97-AF65-F5344CB8AC3E}">
        <p14:creationId xmlns:p14="http://schemas.microsoft.com/office/powerpoint/2010/main" val="5832670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Autofit/>
          </a:bodyPr>
          <a:lstStyle/>
          <a:p>
            <a:pPr marL="0" indent="0">
              <a:lnSpc>
                <a:spcPct val="120000"/>
              </a:lnSpc>
              <a:buNone/>
            </a:pPr>
            <a:r>
              <a:rPr lang="en-US" sz="3000" b="1" u="sng" dirty="0"/>
              <a:t>Take a few moments to:</a:t>
            </a:r>
          </a:p>
          <a:p>
            <a:pPr marL="457200" indent="-457200">
              <a:lnSpc>
                <a:spcPct val="120000"/>
              </a:lnSpc>
              <a:buFont typeface="+mj-lt"/>
              <a:buAutoNum type="arabicPeriod"/>
            </a:pPr>
            <a:r>
              <a:rPr lang="en-US" sz="3000" dirty="0"/>
              <a:t>Define the elements of PAIN (Privacy, Authentication, Integrity, and Non-Repudiation).</a:t>
            </a:r>
          </a:p>
          <a:p>
            <a:pPr marL="457200" indent="-457200">
              <a:lnSpc>
                <a:spcPct val="120000"/>
              </a:lnSpc>
              <a:buFont typeface="+mj-lt"/>
              <a:buAutoNum type="arabicPeriod"/>
            </a:pPr>
            <a:endParaRPr lang="en-US" sz="3000" dirty="0"/>
          </a:p>
          <a:p>
            <a:pPr marL="457200" indent="-457200">
              <a:lnSpc>
                <a:spcPct val="120000"/>
              </a:lnSpc>
              <a:buFont typeface="+mj-lt"/>
              <a:buAutoNum type="arabicPeriod"/>
            </a:pPr>
            <a:r>
              <a:rPr lang="en-US" sz="3000" dirty="0"/>
              <a:t>Provide an example of each element of PAIN being protected and/or breached.</a:t>
            </a:r>
          </a:p>
          <a:p>
            <a:pPr marL="0" indent="0">
              <a:lnSpc>
                <a:spcPct val="120000"/>
              </a:lnSpc>
              <a:buNone/>
            </a:pPr>
            <a:endParaRPr lang="en-US" sz="3000" b="1" dirty="0"/>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p:txBody>
          <a:bodyPr/>
          <a:lstStyle/>
          <a:p>
            <a:r>
              <a:rPr lang="en-US" dirty="0"/>
              <a:t>Activity: Defining PAIN (12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952282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Goals of Cryptography = PAIN… </a:t>
            </a:r>
            <a:r>
              <a:rPr lang="en-US" i="1" dirty="0"/>
              <a:t>Defined</a:t>
            </a:r>
            <a:r>
              <a:rPr lang="en-US" dirty="0"/>
              <a:t> </a:t>
            </a:r>
          </a:p>
        </p:txBody>
      </p:sp>
      <p:sp>
        <p:nvSpPr>
          <p:cNvPr id="3" name="Rectangle 2">
            <a:extLst>
              <a:ext uri="{FF2B5EF4-FFF2-40B4-BE49-F238E27FC236}">
                <a16:creationId xmlns:a16="http://schemas.microsoft.com/office/drawing/2014/main" id="{0464A0DA-E34E-C144-8E25-8E85848C7C95}"/>
              </a:ext>
            </a:extLst>
          </p:cNvPr>
          <p:cNvSpPr/>
          <p:nvPr/>
        </p:nvSpPr>
        <p:spPr>
          <a:xfrm>
            <a:off x="465667" y="838200"/>
            <a:ext cx="8382000" cy="1111054"/>
          </a:xfrm>
          <a:prstGeom prst="rect">
            <a:avLst/>
          </a:prstGeom>
          <a:solidFill>
            <a:srgbClr val="55BC9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t>P - Privacy</a:t>
            </a:r>
          </a:p>
        </p:txBody>
      </p:sp>
      <p:sp>
        <p:nvSpPr>
          <p:cNvPr id="4" name="Rectangle 3">
            <a:extLst>
              <a:ext uri="{FF2B5EF4-FFF2-40B4-BE49-F238E27FC236}">
                <a16:creationId xmlns:a16="http://schemas.microsoft.com/office/drawing/2014/main" id="{1DFE2BE8-8DDB-3D4E-94C2-CB47ACE792CE}"/>
              </a:ext>
            </a:extLst>
          </p:cNvPr>
          <p:cNvSpPr/>
          <p:nvPr/>
        </p:nvSpPr>
        <p:spPr>
          <a:xfrm>
            <a:off x="457200" y="1986455"/>
            <a:ext cx="8382000" cy="1111054"/>
          </a:xfrm>
          <a:prstGeom prst="rect">
            <a:avLst/>
          </a:prstGeom>
          <a:solidFill>
            <a:srgbClr val="F1AE3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t>A - Authentication</a:t>
            </a:r>
          </a:p>
        </p:txBody>
      </p:sp>
      <p:sp>
        <p:nvSpPr>
          <p:cNvPr id="5" name="Rectangle 4">
            <a:extLst>
              <a:ext uri="{FF2B5EF4-FFF2-40B4-BE49-F238E27FC236}">
                <a16:creationId xmlns:a16="http://schemas.microsoft.com/office/drawing/2014/main" id="{11D62E7F-5FE8-EA41-88A8-D8CADF6F607B}"/>
              </a:ext>
            </a:extLst>
          </p:cNvPr>
          <p:cNvSpPr/>
          <p:nvPr/>
        </p:nvSpPr>
        <p:spPr>
          <a:xfrm>
            <a:off x="457200" y="3153519"/>
            <a:ext cx="8382000" cy="1111054"/>
          </a:xfrm>
          <a:prstGeom prst="rect">
            <a:avLst/>
          </a:prstGeom>
          <a:solidFill>
            <a:srgbClr val="3A8C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t>I - Integrity</a:t>
            </a:r>
          </a:p>
        </p:txBody>
      </p:sp>
      <p:sp>
        <p:nvSpPr>
          <p:cNvPr id="6" name="Rectangle 5">
            <a:extLst>
              <a:ext uri="{FF2B5EF4-FFF2-40B4-BE49-F238E27FC236}">
                <a16:creationId xmlns:a16="http://schemas.microsoft.com/office/drawing/2014/main" id="{9F36FF95-E126-6B42-A6D9-DEEFA7AF375A}"/>
              </a:ext>
            </a:extLst>
          </p:cNvPr>
          <p:cNvSpPr/>
          <p:nvPr/>
        </p:nvSpPr>
        <p:spPr>
          <a:xfrm>
            <a:off x="449317" y="4299146"/>
            <a:ext cx="8382000" cy="111105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t>N- Non-Repudiation</a:t>
            </a:r>
          </a:p>
        </p:txBody>
      </p:sp>
      <p:sp>
        <p:nvSpPr>
          <p:cNvPr id="9" name="Rectangle 8">
            <a:extLst>
              <a:ext uri="{FF2B5EF4-FFF2-40B4-BE49-F238E27FC236}">
                <a16:creationId xmlns:a16="http://schemas.microsoft.com/office/drawing/2014/main" id="{70D737E6-2DF6-7943-B12D-BD9407A57B39}"/>
              </a:ext>
            </a:extLst>
          </p:cNvPr>
          <p:cNvSpPr/>
          <p:nvPr/>
        </p:nvSpPr>
        <p:spPr>
          <a:xfrm>
            <a:off x="4665166" y="1989554"/>
            <a:ext cx="4204157" cy="533400"/>
          </a:xfrm>
          <a:prstGeom prst="rect">
            <a:avLst/>
          </a:prstGeom>
          <a:solidFill>
            <a:srgbClr val="E8AF5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Definition: </a:t>
            </a:r>
            <a:r>
              <a:rPr lang="en-US" sz="1200" dirty="0">
                <a:solidFill>
                  <a:schemeClr val="tx1"/>
                </a:solidFill>
              </a:rPr>
              <a:t>Ensure messages come from who you expect</a:t>
            </a:r>
          </a:p>
        </p:txBody>
      </p:sp>
      <p:sp>
        <p:nvSpPr>
          <p:cNvPr id="10" name="Rectangle 9">
            <a:extLst>
              <a:ext uri="{FF2B5EF4-FFF2-40B4-BE49-F238E27FC236}">
                <a16:creationId xmlns:a16="http://schemas.microsoft.com/office/drawing/2014/main" id="{A2BA9BC0-FAFA-AB49-97CF-0ECA4B72941B}"/>
              </a:ext>
            </a:extLst>
          </p:cNvPr>
          <p:cNvSpPr/>
          <p:nvPr/>
        </p:nvSpPr>
        <p:spPr>
          <a:xfrm>
            <a:off x="4678135" y="2522955"/>
            <a:ext cx="4191189" cy="577654"/>
          </a:xfrm>
          <a:prstGeom prst="rect">
            <a:avLst/>
          </a:prstGeom>
          <a:solidFill>
            <a:srgbClr val="E8AF5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Example: </a:t>
            </a:r>
            <a:r>
              <a:rPr lang="en-US" sz="1200" dirty="0">
                <a:solidFill>
                  <a:schemeClr val="tx1"/>
                </a:solidFill>
              </a:rPr>
              <a:t>The President uses a special seal to sign bills</a:t>
            </a:r>
          </a:p>
        </p:txBody>
      </p:sp>
      <p:sp>
        <p:nvSpPr>
          <p:cNvPr id="15" name="Rectangle 14">
            <a:extLst>
              <a:ext uri="{FF2B5EF4-FFF2-40B4-BE49-F238E27FC236}">
                <a16:creationId xmlns:a16="http://schemas.microsoft.com/office/drawing/2014/main" id="{273FE6D5-8F9C-CC4A-9C92-6167DFC008C6}"/>
              </a:ext>
            </a:extLst>
          </p:cNvPr>
          <p:cNvSpPr/>
          <p:nvPr/>
        </p:nvSpPr>
        <p:spPr>
          <a:xfrm>
            <a:off x="4665166" y="842489"/>
            <a:ext cx="4204157" cy="525517"/>
          </a:xfrm>
          <a:prstGeom prst="rect">
            <a:avLst/>
          </a:prstGeom>
          <a:solidFill>
            <a:srgbClr val="55BC9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Definition:  </a:t>
            </a:r>
            <a:r>
              <a:rPr lang="en-US" sz="1200" dirty="0">
                <a:solidFill>
                  <a:schemeClr val="tx1"/>
                </a:solidFill>
              </a:rPr>
              <a:t>Ensure no one can read sensitive information</a:t>
            </a:r>
          </a:p>
        </p:txBody>
      </p:sp>
      <p:sp>
        <p:nvSpPr>
          <p:cNvPr id="16" name="Rectangle 15">
            <a:extLst>
              <a:ext uri="{FF2B5EF4-FFF2-40B4-BE49-F238E27FC236}">
                <a16:creationId xmlns:a16="http://schemas.microsoft.com/office/drawing/2014/main" id="{723BA830-A986-C444-B979-0B5696DB62C0}"/>
              </a:ext>
            </a:extLst>
          </p:cNvPr>
          <p:cNvSpPr/>
          <p:nvPr/>
        </p:nvSpPr>
        <p:spPr>
          <a:xfrm>
            <a:off x="4678135" y="1368008"/>
            <a:ext cx="4191189" cy="577654"/>
          </a:xfrm>
          <a:prstGeom prst="rect">
            <a:avLst/>
          </a:prstGeom>
          <a:solidFill>
            <a:srgbClr val="55BC9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Example: </a:t>
            </a:r>
            <a:r>
              <a:rPr lang="en-US" sz="1200" dirty="0">
                <a:solidFill>
                  <a:schemeClr val="tx1"/>
                </a:solidFill>
              </a:rPr>
              <a:t>Encrypting psychiatric records so only doctors know your diagnoses</a:t>
            </a:r>
          </a:p>
        </p:txBody>
      </p:sp>
      <p:sp>
        <p:nvSpPr>
          <p:cNvPr id="17" name="Rectangle 16">
            <a:extLst>
              <a:ext uri="{FF2B5EF4-FFF2-40B4-BE49-F238E27FC236}">
                <a16:creationId xmlns:a16="http://schemas.microsoft.com/office/drawing/2014/main" id="{1D0DB9FC-B6EE-D74F-98AC-226AC9602320}"/>
              </a:ext>
            </a:extLst>
          </p:cNvPr>
          <p:cNvSpPr/>
          <p:nvPr/>
        </p:nvSpPr>
        <p:spPr>
          <a:xfrm>
            <a:off x="4665166" y="3165245"/>
            <a:ext cx="4195879" cy="530773"/>
          </a:xfrm>
          <a:prstGeom prst="rect">
            <a:avLst/>
          </a:prstGeom>
          <a:solidFill>
            <a:srgbClr val="4F8BB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Definition: </a:t>
            </a:r>
            <a:r>
              <a:rPr lang="en-US" sz="1200" dirty="0">
                <a:solidFill>
                  <a:schemeClr val="tx1"/>
                </a:solidFill>
              </a:rPr>
              <a:t>Ensure your message don’t change in flight</a:t>
            </a:r>
            <a:r>
              <a:rPr lang="en-US" sz="1200" b="1" dirty="0">
                <a:solidFill>
                  <a:schemeClr val="tx1"/>
                </a:solidFill>
              </a:rPr>
              <a:t> </a:t>
            </a:r>
          </a:p>
        </p:txBody>
      </p:sp>
      <p:sp>
        <p:nvSpPr>
          <p:cNvPr id="18" name="Rectangle 17">
            <a:extLst>
              <a:ext uri="{FF2B5EF4-FFF2-40B4-BE49-F238E27FC236}">
                <a16:creationId xmlns:a16="http://schemas.microsoft.com/office/drawing/2014/main" id="{BE5B2FCD-7F38-D14D-B48F-ADCD485B426D}"/>
              </a:ext>
            </a:extLst>
          </p:cNvPr>
          <p:cNvSpPr/>
          <p:nvPr/>
        </p:nvSpPr>
        <p:spPr>
          <a:xfrm>
            <a:off x="4669857" y="3696020"/>
            <a:ext cx="4191189" cy="577654"/>
          </a:xfrm>
          <a:prstGeom prst="rect">
            <a:avLst/>
          </a:prstGeom>
          <a:solidFill>
            <a:srgbClr val="4F8BB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Example:  </a:t>
            </a:r>
            <a:r>
              <a:rPr lang="en-US" sz="1200" dirty="0">
                <a:solidFill>
                  <a:schemeClr val="tx1"/>
                </a:solidFill>
              </a:rPr>
              <a:t>Using checksums to verify that the file you downloaded is the file you thought you downloaded</a:t>
            </a:r>
          </a:p>
        </p:txBody>
      </p:sp>
      <p:sp>
        <p:nvSpPr>
          <p:cNvPr id="19" name="Rectangle 18">
            <a:extLst>
              <a:ext uri="{FF2B5EF4-FFF2-40B4-BE49-F238E27FC236}">
                <a16:creationId xmlns:a16="http://schemas.microsoft.com/office/drawing/2014/main" id="{12C6A4A8-9A10-8341-8A23-45CDF550D818}"/>
              </a:ext>
            </a:extLst>
          </p:cNvPr>
          <p:cNvSpPr/>
          <p:nvPr/>
        </p:nvSpPr>
        <p:spPr>
          <a:xfrm>
            <a:off x="4665166" y="4293892"/>
            <a:ext cx="4204157" cy="536927"/>
          </a:xfrm>
          <a:prstGeom prst="rect">
            <a:avLst/>
          </a:prstGeom>
          <a:solidFill>
            <a:srgbClr val="EBB2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Definition: </a:t>
            </a:r>
            <a:r>
              <a:rPr lang="en-US" sz="1200" dirty="0">
                <a:solidFill>
                  <a:schemeClr val="tx1"/>
                </a:solidFill>
              </a:rPr>
              <a:t>Ensure you can’t deny you sent a message after you've sent it</a:t>
            </a:r>
          </a:p>
        </p:txBody>
      </p:sp>
      <p:sp>
        <p:nvSpPr>
          <p:cNvPr id="20" name="Rectangle 19">
            <a:extLst>
              <a:ext uri="{FF2B5EF4-FFF2-40B4-BE49-F238E27FC236}">
                <a16:creationId xmlns:a16="http://schemas.microsoft.com/office/drawing/2014/main" id="{4E2B0835-7040-5342-A192-CC895BFD3EDB}"/>
              </a:ext>
            </a:extLst>
          </p:cNvPr>
          <p:cNvSpPr/>
          <p:nvPr/>
        </p:nvSpPr>
        <p:spPr>
          <a:xfrm>
            <a:off x="4665166" y="4830820"/>
            <a:ext cx="4204158" cy="577654"/>
          </a:xfrm>
          <a:prstGeom prst="rect">
            <a:avLst/>
          </a:prstGeom>
          <a:solidFill>
            <a:srgbClr val="EBB2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Example: </a:t>
            </a:r>
            <a:r>
              <a:rPr lang="en-US" sz="1200" dirty="0">
                <a:solidFill>
                  <a:schemeClr val="tx1"/>
                </a:solidFill>
              </a:rPr>
              <a:t>Using your signature on a contract means you can't renege on the contract</a:t>
            </a:r>
            <a:r>
              <a:rPr lang="en-US" sz="1200" b="1" dirty="0">
                <a:solidFill>
                  <a:schemeClr val="tx1"/>
                </a:solidFill>
              </a:rPr>
              <a:t> </a:t>
            </a:r>
          </a:p>
        </p:txBody>
      </p:sp>
      <p:sp>
        <p:nvSpPr>
          <p:cNvPr id="23" name="TextBox 22">
            <a:extLst>
              <a:ext uri="{FF2B5EF4-FFF2-40B4-BE49-F238E27FC236}">
                <a16:creationId xmlns:a16="http://schemas.microsoft.com/office/drawing/2014/main" id="{5B1433CC-348B-8F4D-AC73-BBD3AFD8D868}"/>
              </a:ext>
            </a:extLst>
          </p:cNvPr>
          <p:cNvSpPr txBox="1"/>
          <p:nvPr/>
        </p:nvSpPr>
        <p:spPr>
          <a:xfrm>
            <a:off x="304800" y="5618202"/>
            <a:ext cx="8686800" cy="553998"/>
          </a:xfrm>
          <a:prstGeom prst="rect">
            <a:avLst/>
          </a:prstGeom>
          <a:noFill/>
        </p:spPr>
        <p:txBody>
          <a:bodyPr wrap="square" rtlCol="0">
            <a:spAutoFit/>
          </a:bodyPr>
          <a:lstStyle/>
          <a:p>
            <a:pPr algn="ctr"/>
            <a:r>
              <a:rPr lang="en-US" sz="3000" b="1" dirty="0"/>
              <a:t>Know these terms!</a:t>
            </a:r>
          </a:p>
        </p:txBody>
      </p:sp>
    </p:spTree>
    <p:extLst>
      <p:ext uri="{BB962C8B-B14F-4D97-AF65-F5344CB8AC3E}">
        <p14:creationId xmlns:p14="http://schemas.microsoft.com/office/powerpoint/2010/main" val="40990873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PAIN in Plain English…</a:t>
            </a:r>
          </a:p>
        </p:txBody>
      </p:sp>
      <p:sp>
        <p:nvSpPr>
          <p:cNvPr id="3" name="TextBox 2">
            <a:extLst>
              <a:ext uri="{FF2B5EF4-FFF2-40B4-BE49-F238E27FC236}">
                <a16:creationId xmlns:a16="http://schemas.microsoft.com/office/drawing/2014/main" id="{0411985A-BCB2-A440-BD48-7C890BAA2AB0}"/>
              </a:ext>
            </a:extLst>
          </p:cNvPr>
          <p:cNvSpPr txBox="1"/>
          <p:nvPr/>
        </p:nvSpPr>
        <p:spPr>
          <a:xfrm>
            <a:off x="304800" y="914400"/>
            <a:ext cx="8686800" cy="4493538"/>
          </a:xfrm>
          <a:prstGeom prst="rect">
            <a:avLst/>
          </a:prstGeom>
          <a:noFill/>
        </p:spPr>
        <p:txBody>
          <a:bodyPr wrap="square" rtlCol="0">
            <a:spAutoFit/>
          </a:bodyPr>
          <a:lstStyle/>
          <a:p>
            <a:r>
              <a:rPr lang="en-US" sz="2600" b="1" u="sng" dirty="0"/>
              <a:t>In the Context of Cryptography</a:t>
            </a:r>
          </a:p>
          <a:p>
            <a:endParaRPr lang="en-US" sz="2600" b="1" dirty="0"/>
          </a:p>
          <a:p>
            <a:r>
              <a:rPr lang="en-US" sz="2600" dirty="0"/>
              <a:t>PAIN translates to…</a:t>
            </a:r>
          </a:p>
          <a:p>
            <a:endParaRPr lang="en-US" sz="2600" b="1" dirty="0"/>
          </a:p>
          <a:p>
            <a:pPr marL="457200" indent="-457200">
              <a:buAutoNum type="arabicPeriod"/>
            </a:pPr>
            <a:r>
              <a:rPr lang="en-US" sz="2600" dirty="0"/>
              <a:t>Preventing Encrypted Data from Being Decrypted</a:t>
            </a:r>
          </a:p>
          <a:p>
            <a:pPr marL="457200" indent="-457200">
              <a:buAutoNum type="arabicPeriod"/>
            </a:pPr>
            <a:endParaRPr lang="en-US" sz="2600" dirty="0"/>
          </a:p>
          <a:p>
            <a:pPr marL="457200" indent="-457200">
              <a:buAutoNum type="arabicPeriod"/>
            </a:pPr>
            <a:r>
              <a:rPr lang="en-US" sz="2600" dirty="0"/>
              <a:t>Preventing Encryption Keys from Being Retrieved</a:t>
            </a:r>
          </a:p>
          <a:p>
            <a:pPr marL="457200" indent="-457200">
              <a:buAutoNum type="arabicPeriod"/>
            </a:pPr>
            <a:endParaRPr lang="en-US" sz="2600" dirty="0"/>
          </a:p>
          <a:p>
            <a:pPr marL="457200" indent="-457200">
              <a:buAutoNum type="arabicPeriod"/>
            </a:pPr>
            <a:r>
              <a:rPr lang="en-US" sz="2600" dirty="0"/>
              <a:t>Preventing the Presence of Data from Being Known</a:t>
            </a:r>
          </a:p>
          <a:p>
            <a:endParaRPr lang="en-US" sz="2600" dirty="0"/>
          </a:p>
          <a:p>
            <a:pPr algn="ctr"/>
            <a:endParaRPr lang="en-US" sz="2600" b="1" dirty="0"/>
          </a:p>
        </p:txBody>
      </p:sp>
    </p:spTree>
    <p:extLst>
      <p:ext uri="{BB962C8B-B14F-4D97-AF65-F5344CB8AC3E}">
        <p14:creationId xmlns:p14="http://schemas.microsoft.com/office/powerpoint/2010/main" val="4969981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4FB6895-DC0B-4FD1-B47B-9F410975BBE4}"/>
              </a:ext>
            </a:extLst>
          </p:cNvPr>
          <p:cNvSpPr>
            <a:spLocks noGrp="1"/>
          </p:cNvSpPr>
          <p:nvPr>
            <p:ph type="title"/>
          </p:nvPr>
        </p:nvSpPr>
        <p:spPr>
          <a:xfrm>
            <a:off x="304800" y="0"/>
            <a:ext cx="5470526" cy="653854"/>
          </a:xfrm>
        </p:spPr>
        <p:txBody>
          <a:bodyPr/>
          <a:lstStyle/>
          <a:p>
            <a:r>
              <a:rPr lang="en-US" dirty="0"/>
              <a:t>Today’s Class</a:t>
            </a:r>
          </a:p>
        </p:txBody>
      </p:sp>
      <p:pic>
        <p:nvPicPr>
          <p:cNvPr id="5" name="Picture 4">
            <a:extLst>
              <a:ext uri="{FF2B5EF4-FFF2-40B4-BE49-F238E27FC236}">
                <a16:creationId xmlns:a16="http://schemas.microsoft.com/office/drawing/2014/main" id="{9D049071-DF99-644D-A475-F3A30FF8E2AA}"/>
              </a:ext>
            </a:extLst>
          </p:cNvPr>
          <p:cNvPicPr>
            <a:picLocks noChangeAspect="1"/>
          </p:cNvPicPr>
          <p:nvPr/>
        </p:nvPicPr>
        <p:blipFill rotWithShape="1">
          <a:blip r:embed="rId3"/>
          <a:srcRect t="15107" b="10491"/>
          <a:stretch/>
        </p:blipFill>
        <p:spPr>
          <a:xfrm>
            <a:off x="-12701" y="838200"/>
            <a:ext cx="9144000" cy="3737073"/>
          </a:xfrm>
          <a:prstGeom prst="rect">
            <a:avLst/>
          </a:prstGeom>
        </p:spPr>
      </p:pic>
      <p:sp>
        <p:nvSpPr>
          <p:cNvPr id="6" name="TextBox 5">
            <a:extLst>
              <a:ext uri="{FF2B5EF4-FFF2-40B4-BE49-F238E27FC236}">
                <a16:creationId xmlns:a16="http://schemas.microsoft.com/office/drawing/2014/main" id="{8A84D407-6E4B-2047-BEB1-AF462C685741}"/>
              </a:ext>
            </a:extLst>
          </p:cNvPr>
          <p:cNvSpPr txBox="1"/>
          <p:nvPr/>
        </p:nvSpPr>
        <p:spPr>
          <a:xfrm>
            <a:off x="304800" y="4876800"/>
            <a:ext cx="8686800" cy="1200329"/>
          </a:xfrm>
          <a:prstGeom prst="rect">
            <a:avLst/>
          </a:prstGeom>
          <a:noFill/>
        </p:spPr>
        <p:txBody>
          <a:bodyPr wrap="square" rtlCol="0">
            <a:spAutoFit/>
          </a:bodyPr>
          <a:lstStyle/>
          <a:p>
            <a:pPr algn="ctr"/>
            <a:r>
              <a:rPr lang="en-US" sz="3600" dirty="0"/>
              <a:t>This week, we’ll be diving deeper into the field of </a:t>
            </a:r>
            <a:r>
              <a:rPr lang="en-US" sz="3600" b="1" dirty="0"/>
              <a:t>Cryptography</a:t>
            </a:r>
            <a:r>
              <a:rPr lang="en-US" sz="3600" dirty="0"/>
              <a:t> and </a:t>
            </a:r>
            <a:r>
              <a:rPr lang="en-US" sz="3600" b="1" dirty="0"/>
              <a:t>Encryption</a:t>
            </a:r>
            <a:r>
              <a:rPr lang="en-US" sz="3600" dirty="0"/>
              <a:t>.</a:t>
            </a:r>
          </a:p>
        </p:txBody>
      </p:sp>
    </p:spTree>
    <p:extLst>
      <p:ext uri="{BB962C8B-B14F-4D97-AF65-F5344CB8AC3E}">
        <p14:creationId xmlns:p14="http://schemas.microsoft.com/office/powerpoint/2010/main" val="36155278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The Formula For PAIN</a:t>
            </a:r>
          </a:p>
        </p:txBody>
      </p:sp>
      <p:sp>
        <p:nvSpPr>
          <p:cNvPr id="3" name="Rectangle 2">
            <a:extLst>
              <a:ext uri="{FF2B5EF4-FFF2-40B4-BE49-F238E27FC236}">
                <a16:creationId xmlns:a16="http://schemas.microsoft.com/office/drawing/2014/main" id="{35F979F9-5AC7-D74D-B8FC-A105FF807097}"/>
              </a:ext>
            </a:extLst>
          </p:cNvPr>
          <p:cNvSpPr/>
          <p:nvPr/>
        </p:nvSpPr>
        <p:spPr>
          <a:xfrm>
            <a:off x="465667" y="990600"/>
            <a:ext cx="8382000" cy="1295400"/>
          </a:xfrm>
          <a:prstGeom prst="rect">
            <a:avLst/>
          </a:prstGeom>
          <a:solidFill>
            <a:srgbClr val="55BC9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u="sng" dirty="0">
                <a:solidFill>
                  <a:schemeClr val="tx1"/>
                </a:solidFill>
              </a:rPr>
              <a:t>PAIN Goals</a:t>
            </a:r>
          </a:p>
          <a:p>
            <a:pPr algn="ctr"/>
            <a:r>
              <a:rPr lang="en-US" sz="2400" dirty="0">
                <a:solidFill>
                  <a:schemeClr val="tx1"/>
                </a:solidFill>
              </a:rPr>
              <a:t>Privacy, Authentication, Integrity, Non-Repudiation </a:t>
            </a:r>
          </a:p>
        </p:txBody>
      </p:sp>
      <p:sp>
        <p:nvSpPr>
          <p:cNvPr id="6" name="Up Arrow 5">
            <a:extLst>
              <a:ext uri="{FF2B5EF4-FFF2-40B4-BE49-F238E27FC236}">
                <a16:creationId xmlns:a16="http://schemas.microsoft.com/office/drawing/2014/main" id="{618947AD-DBA8-AC4F-ADDE-9C712E74E340}"/>
              </a:ext>
            </a:extLst>
          </p:cNvPr>
          <p:cNvSpPr/>
          <p:nvPr/>
        </p:nvSpPr>
        <p:spPr>
          <a:xfrm>
            <a:off x="1676400" y="2317376"/>
            <a:ext cx="1143000" cy="13716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Up Arrow 7">
            <a:extLst>
              <a:ext uri="{FF2B5EF4-FFF2-40B4-BE49-F238E27FC236}">
                <a16:creationId xmlns:a16="http://schemas.microsoft.com/office/drawing/2014/main" id="{C760B016-720B-2D45-A500-FA54BCE69086}"/>
              </a:ext>
            </a:extLst>
          </p:cNvPr>
          <p:cNvSpPr/>
          <p:nvPr/>
        </p:nvSpPr>
        <p:spPr>
          <a:xfrm>
            <a:off x="6206066" y="2326341"/>
            <a:ext cx="1143000" cy="13716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51A3FF9-60D8-104C-A457-86BF5AD67BE2}"/>
              </a:ext>
            </a:extLst>
          </p:cNvPr>
          <p:cNvSpPr/>
          <p:nvPr/>
        </p:nvSpPr>
        <p:spPr>
          <a:xfrm>
            <a:off x="465667" y="3429001"/>
            <a:ext cx="8382000" cy="175260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1"/>
                </a:solidFill>
              </a:rPr>
              <a:t>Cryptography</a:t>
            </a:r>
          </a:p>
        </p:txBody>
      </p:sp>
      <p:sp>
        <p:nvSpPr>
          <p:cNvPr id="10" name="TextBox 9">
            <a:extLst>
              <a:ext uri="{FF2B5EF4-FFF2-40B4-BE49-F238E27FC236}">
                <a16:creationId xmlns:a16="http://schemas.microsoft.com/office/drawing/2014/main" id="{EEE4F138-883D-5F49-9E4F-85208439703B}"/>
              </a:ext>
            </a:extLst>
          </p:cNvPr>
          <p:cNvSpPr txBox="1"/>
          <p:nvPr/>
        </p:nvSpPr>
        <p:spPr>
          <a:xfrm>
            <a:off x="304800" y="5514820"/>
            <a:ext cx="8686800" cy="769441"/>
          </a:xfrm>
          <a:prstGeom prst="rect">
            <a:avLst/>
          </a:prstGeom>
          <a:noFill/>
        </p:spPr>
        <p:txBody>
          <a:bodyPr wrap="square" rtlCol="0">
            <a:spAutoFit/>
          </a:bodyPr>
          <a:lstStyle/>
          <a:p>
            <a:pPr algn="ctr"/>
            <a:r>
              <a:rPr lang="en-US" sz="2200" dirty="0"/>
              <a:t>Strong cryptography is a core component of the modern IT security infrastructure in maintaining PAIN.</a:t>
            </a:r>
          </a:p>
        </p:txBody>
      </p:sp>
    </p:spTree>
    <p:extLst>
      <p:ext uri="{BB962C8B-B14F-4D97-AF65-F5344CB8AC3E}">
        <p14:creationId xmlns:p14="http://schemas.microsoft.com/office/powerpoint/2010/main" val="466773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The Formula For PAIN</a:t>
            </a:r>
          </a:p>
        </p:txBody>
      </p:sp>
      <p:sp>
        <p:nvSpPr>
          <p:cNvPr id="3" name="Rectangle 2">
            <a:extLst>
              <a:ext uri="{FF2B5EF4-FFF2-40B4-BE49-F238E27FC236}">
                <a16:creationId xmlns:a16="http://schemas.microsoft.com/office/drawing/2014/main" id="{35F979F9-5AC7-D74D-B8FC-A105FF807097}"/>
              </a:ext>
            </a:extLst>
          </p:cNvPr>
          <p:cNvSpPr/>
          <p:nvPr/>
        </p:nvSpPr>
        <p:spPr>
          <a:xfrm>
            <a:off x="465667" y="990600"/>
            <a:ext cx="8382000" cy="1295400"/>
          </a:xfrm>
          <a:prstGeom prst="rect">
            <a:avLst/>
          </a:prstGeom>
          <a:solidFill>
            <a:srgbClr val="55BC9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u="sng" dirty="0">
                <a:solidFill>
                  <a:schemeClr val="tx1"/>
                </a:solidFill>
              </a:rPr>
              <a:t>PAIN Goals</a:t>
            </a:r>
          </a:p>
          <a:p>
            <a:pPr algn="ctr"/>
            <a:r>
              <a:rPr lang="en-US" sz="2400" dirty="0">
                <a:solidFill>
                  <a:schemeClr val="tx1"/>
                </a:solidFill>
              </a:rPr>
              <a:t>Privacy, Authentication, Integrity, Non-Repudiation </a:t>
            </a:r>
          </a:p>
        </p:txBody>
      </p:sp>
      <p:sp>
        <p:nvSpPr>
          <p:cNvPr id="6" name="Up Arrow 5">
            <a:extLst>
              <a:ext uri="{FF2B5EF4-FFF2-40B4-BE49-F238E27FC236}">
                <a16:creationId xmlns:a16="http://schemas.microsoft.com/office/drawing/2014/main" id="{618947AD-DBA8-AC4F-ADDE-9C712E74E340}"/>
              </a:ext>
            </a:extLst>
          </p:cNvPr>
          <p:cNvSpPr/>
          <p:nvPr/>
        </p:nvSpPr>
        <p:spPr>
          <a:xfrm>
            <a:off x="1676400" y="2317376"/>
            <a:ext cx="1143000" cy="13716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Up Arrow 7">
            <a:extLst>
              <a:ext uri="{FF2B5EF4-FFF2-40B4-BE49-F238E27FC236}">
                <a16:creationId xmlns:a16="http://schemas.microsoft.com/office/drawing/2014/main" id="{C760B016-720B-2D45-A500-FA54BCE69086}"/>
              </a:ext>
            </a:extLst>
          </p:cNvPr>
          <p:cNvSpPr/>
          <p:nvPr/>
        </p:nvSpPr>
        <p:spPr>
          <a:xfrm>
            <a:off x="6206066" y="2326341"/>
            <a:ext cx="1143000" cy="13716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CD5BD984-51E8-DA4F-BD45-465F22B6D51A}"/>
              </a:ext>
            </a:extLst>
          </p:cNvPr>
          <p:cNvSpPr/>
          <p:nvPr/>
        </p:nvSpPr>
        <p:spPr>
          <a:xfrm>
            <a:off x="465667" y="3442447"/>
            <a:ext cx="3649133" cy="1981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Confusion</a:t>
            </a:r>
          </a:p>
        </p:txBody>
      </p:sp>
      <p:sp>
        <p:nvSpPr>
          <p:cNvPr id="5" name="Oval 4">
            <a:extLst>
              <a:ext uri="{FF2B5EF4-FFF2-40B4-BE49-F238E27FC236}">
                <a16:creationId xmlns:a16="http://schemas.microsoft.com/office/drawing/2014/main" id="{33150FF8-6E9D-7441-961F-133CD99BF53A}"/>
              </a:ext>
            </a:extLst>
          </p:cNvPr>
          <p:cNvSpPr/>
          <p:nvPr/>
        </p:nvSpPr>
        <p:spPr>
          <a:xfrm>
            <a:off x="4953000" y="3429000"/>
            <a:ext cx="3649133" cy="19812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Diffusion</a:t>
            </a:r>
          </a:p>
        </p:txBody>
      </p:sp>
      <p:sp>
        <p:nvSpPr>
          <p:cNvPr id="10" name="TextBox 9">
            <a:extLst>
              <a:ext uri="{FF2B5EF4-FFF2-40B4-BE49-F238E27FC236}">
                <a16:creationId xmlns:a16="http://schemas.microsoft.com/office/drawing/2014/main" id="{1CE2CABB-A5B7-5C48-BC0C-A1E91D647D84}"/>
              </a:ext>
            </a:extLst>
          </p:cNvPr>
          <p:cNvSpPr txBox="1"/>
          <p:nvPr/>
        </p:nvSpPr>
        <p:spPr>
          <a:xfrm>
            <a:off x="304800" y="5618202"/>
            <a:ext cx="8686800" cy="707886"/>
          </a:xfrm>
          <a:prstGeom prst="rect">
            <a:avLst/>
          </a:prstGeom>
          <a:noFill/>
        </p:spPr>
        <p:txBody>
          <a:bodyPr wrap="square" rtlCol="0">
            <a:spAutoFit/>
          </a:bodyPr>
          <a:lstStyle/>
          <a:p>
            <a:pPr algn="ctr"/>
            <a:r>
              <a:rPr lang="en-US" sz="2000" dirty="0"/>
              <a:t>Strong cryptography relies on two core concepts </a:t>
            </a:r>
            <a:r>
              <a:rPr lang="en-US" sz="2000" b="1" dirty="0"/>
              <a:t>confusion </a:t>
            </a:r>
            <a:r>
              <a:rPr lang="en-US" sz="2000" dirty="0"/>
              <a:t>and </a:t>
            </a:r>
            <a:r>
              <a:rPr lang="en-US" sz="2000" b="1" dirty="0"/>
              <a:t>diffusion </a:t>
            </a:r>
            <a:r>
              <a:rPr lang="en-US" sz="2000" dirty="0"/>
              <a:t>to ensure that its encryption mechanisms achieve these goals.</a:t>
            </a:r>
          </a:p>
        </p:txBody>
      </p:sp>
    </p:spTree>
    <p:extLst>
      <p:ext uri="{BB962C8B-B14F-4D97-AF65-F5344CB8AC3E}">
        <p14:creationId xmlns:p14="http://schemas.microsoft.com/office/powerpoint/2010/main" val="39579990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Autofit/>
          </a:bodyPr>
          <a:lstStyle/>
          <a:p>
            <a:pPr marL="0" indent="0">
              <a:lnSpc>
                <a:spcPct val="120000"/>
              </a:lnSpc>
              <a:buNone/>
            </a:pPr>
            <a:r>
              <a:rPr lang="en-US" sz="2800" b="1" u="sng" dirty="0"/>
              <a:t>You know the drill. </a:t>
            </a:r>
          </a:p>
          <a:p>
            <a:pPr>
              <a:lnSpc>
                <a:spcPct val="120000"/>
              </a:lnSpc>
            </a:pPr>
            <a:endParaRPr lang="en-US" sz="2800" dirty="0"/>
          </a:p>
          <a:p>
            <a:pPr>
              <a:lnSpc>
                <a:spcPct val="120000"/>
              </a:lnSpc>
            </a:pPr>
            <a:r>
              <a:rPr lang="en-US" sz="2800" dirty="0"/>
              <a:t>Take a few moment to break down the terms: </a:t>
            </a:r>
            <a:r>
              <a:rPr lang="en-US" sz="2800" b="1" dirty="0"/>
              <a:t>Confusion </a:t>
            </a:r>
            <a:r>
              <a:rPr lang="en-US" sz="2800" dirty="0"/>
              <a:t>and </a:t>
            </a:r>
            <a:r>
              <a:rPr lang="en-US" sz="2800" b="1" dirty="0"/>
              <a:t>Diffusion </a:t>
            </a:r>
            <a:r>
              <a:rPr lang="en-US" sz="2800" dirty="0"/>
              <a:t>in the context of cryptography.</a:t>
            </a:r>
          </a:p>
          <a:p>
            <a:pPr>
              <a:lnSpc>
                <a:spcPct val="120000"/>
              </a:lnSpc>
            </a:pPr>
            <a:endParaRPr lang="en-US" sz="2800" b="1" dirty="0"/>
          </a:p>
          <a:p>
            <a:pPr>
              <a:lnSpc>
                <a:spcPct val="120000"/>
              </a:lnSpc>
            </a:pPr>
            <a:r>
              <a:rPr lang="en-US" sz="2800" i="1" dirty="0"/>
              <a:t>Try</a:t>
            </a:r>
            <a:r>
              <a:rPr lang="en-US" sz="2800" dirty="0"/>
              <a:t> to arrive at a point where you can clearly articulate what makes each of these different from one another. </a:t>
            </a:r>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2971932" y="80936"/>
            <a:ext cx="5972198" cy="411480"/>
          </a:xfrm>
        </p:spPr>
        <p:txBody>
          <a:bodyPr/>
          <a:lstStyle/>
          <a:p>
            <a:r>
              <a:rPr lang="en-US" dirty="0"/>
              <a:t>Activity: Researching the PAIN Formula (8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193090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The Formula For PAIN… </a:t>
            </a:r>
            <a:r>
              <a:rPr lang="en-US" i="1" dirty="0"/>
              <a:t>Defined</a:t>
            </a:r>
            <a:endParaRPr lang="en-US" dirty="0"/>
          </a:p>
        </p:txBody>
      </p:sp>
      <p:sp>
        <p:nvSpPr>
          <p:cNvPr id="4" name="Oval 3">
            <a:extLst>
              <a:ext uri="{FF2B5EF4-FFF2-40B4-BE49-F238E27FC236}">
                <a16:creationId xmlns:a16="http://schemas.microsoft.com/office/drawing/2014/main" id="{CD5BD984-51E8-DA4F-BD45-465F22B6D51A}"/>
              </a:ext>
            </a:extLst>
          </p:cNvPr>
          <p:cNvSpPr/>
          <p:nvPr/>
        </p:nvSpPr>
        <p:spPr>
          <a:xfrm>
            <a:off x="304800" y="883628"/>
            <a:ext cx="4698297" cy="25508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Confusion</a:t>
            </a:r>
          </a:p>
        </p:txBody>
      </p:sp>
      <p:sp>
        <p:nvSpPr>
          <p:cNvPr id="5" name="Oval 4">
            <a:extLst>
              <a:ext uri="{FF2B5EF4-FFF2-40B4-BE49-F238E27FC236}">
                <a16:creationId xmlns:a16="http://schemas.microsoft.com/office/drawing/2014/main" id="{33150FF8-6E9D-7441-961F-133CD99BF53A}"/>
              </a:ext>
            </a:extLst>
          </p:cNvPr>
          <p:cNvSpPr/>
          <p:nvPr/>
        </p:nvSpPr>
        <p:spPr>
          <a:xfrm>
            <a:off x="4580467" y="3434444"/>
            <a:ext cx="4411133" cy="26670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Diffusion</a:t>
            </a:r>
          </a:p>
        </p:txBody>
      </p:sp>
      <p:sp>
        <p:nvSpPr>
          <p:cNvPr id="10" name="TextBox 9">
            <a:extLst>
              <a:ext uri="{FF2B5EF4-FFF2-40B4-BE49-F238E27FC236}">
                <a16:creationId xmlns:a16="http://schemas.microsoft.com/office/drawing/2014/main" id="{1CE2CABB-A5B7-5C48-BC0C-A1E91D647D84}"/>
              </a:ext>
            </a:extLst>
          </p:cNvPr>
          <p:cNvSpPr txBox="1"/>
          <p:nvPr/>
        </p:nvSpPr>
        <p:spPr>
          <a:xfrm>
            <a:off x="304800" y="4191000"/>
            <a:ext cx="4114800" cy="1323439"/>
          </a:xfrm>
          <a:prstGeom prst="rect">
            <a:avLst/>
          </a:prstGeom>
          <a:noFill/>
        </p:spPr>
        <p:txBody>
          <a:bodyPr wrap="square" rtlCol="0">
            <a:spAutoFit/>
          </a:bodyPr>
          <a:lstStyle/>
          <a:p>
            <a:pPr algn="ctr"/>
            <a:r>
              <a:rPr lang="en-US" sz="2000" b="1" u="sng" dirty="0"/>
              <a:t>Diffusion</a:t>
            </a:r>
            <a:endParaRPr lang="en-US" sz="2000" b="1" dirty="0"/>
          </a:p>
          <a:p>
            <a:pPr algn="ctr"/>
            <a:r>
              <a:rPr lang="en-US" sz="2000" dirty="0"/>
              <a:t>Ensuring the conversion between plain text and cipher text involves distribution of change. </a:t>
            </a:r>
          </a:p>
        </p:txBody>
      </p:sp>
      <p:sp>
        <p:nvSpPr>
          <p:cNvPr id="9" name="TextBox 8">
            <a:extLst>
              <a:ext uri="{FF2B5EF4-FFF2-40B4-BE49-F238E27FC236}">
                <a16:creationId xmlns:a16="http://schemas.microsoft.com/office/drawing/2014/main" id="{D3E22ABB-39DE-0D49-B2FD-584C4F1CB667}"/>
              </a:ext>
            </a:extLst>
          </p:cNvPr>
          <p:cNvSpPr txBox="1"/>
          <p:nvPr/>
        </p:nvSpPr>
        <p:spPr>
          <a:xfrm>
            <a:off x="5003097" y="1282012"/>
            <a:ext cx="3988503" cy="1631216"/>
          </a:xfrm>
          <a:prstGeom prst="rect">
            <a:avLst/>
          </a:prstGeom>
          <a:noFill/>
        </p:spPr>
        <p:txBody>
          <a:bodyPr wrap="square" rtlCol="0">
            <a:spAutoFit/>
          </a:bodyPr>
          <a:lstStyle/>
          <a:p>
            <a:pPr algn="ctr"/>
            <a:r>
              <a:rPr lang="en-US" sz="2000" b="1" u="sng" dirty="0"/>
              <a:t>Confusion</a:t>
            </a:r>
          </a:p>
          <a:p>
            <a:pPr algn="ctr"/>
            <a:r>
              <a:rPr lang="en-US" sz="2000" dirty="0"/>
              <a:t>Making the steps involved from converting between plain text and cipher text as </a:t>
            </a:r>
            <a:r>
              <a:rPr lang="en-US" sz="2000" i="1" dirty="0"/>
              <a:t>complicated </a:t>
            </a:r>
            <a:r>
              <a:rPr lang="en-US" sz="2000" dirty="0"/>
              <a:t>as possible.</a:t>
            </a:r>
          </a:p>
        </p:txBody>
      </p:sp>
    </p:spTree>
    <p:extLst>
      <p:ext uri="{BB962C8B-B14F-4D97-AF65-F5344CB8AC3E}">
        <p14:creationId xmlns:p14="http://schemas.microsoft.com/office/powerpoint/2010/main" val="14756761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The Formula For PAIN… </a:t>
            </a:r>
            <a:r>
              <a:rPr lang="en-US" i="1" dirty="0"/>
              <a:t>Defined</a:t>
            </a:r>
            <a:endParaRPr lang="en-US" dirty="0"/>
          </a:p>
        </p:txBody>
      </p:sp>
      <p:sp>
        <p:nvSpPr>
          <p:cNvPr id="4" name="Oval 3">
            <a:extLst>
              <a:ext uri="{FF2B5EF4-FFF2-40B4-BE49-F238E27FC236}">
                <a16:creationId xmlns:a16="http://schemas.microsoft.com/office/drawing/2014/main" id="{CD5BD984-51E8-DA4F-BD45-465F22B6D51A}"/>
              </a:ext>
            </a:extLst>
          </p:cNvPr>
          <p:cNvSpPr/>
          <p:nvPr/>
        </p:nvSpPr>
        <p:spPr>
          <a:xfrm>
            <a:off x="304800" y="883628"/>
            <a:ext cx="4698297" cy="25508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Confusion</a:t>
            </a:r>
          </a:p>
        </p:txBody>
      </p:sp>
      <p:sp>
        <p:nvSpPr>
          <p:cNvPr id="5" name="Oval 4">
            <a:extLst>
              <a:ext uri="{FF2B5EF4-FFF2-40B4-BE49-F238E27FC236}">
                <a16:creationId xmlns:a16="http://schemas.microsoft.com/office/drawing/2014/main" id="{33150FF8-6E9D-7441-961F-133CD99BF53A}"/>
              </a:ext>
            </a:extLst>
          </p:cNvPr>
          <p:cNvSpPr/>
          <p:nvPr/>
        </p:nvSpPr>
        <p:spPr>
          <a:xfrm>
            <a:off x="4580467" y="3434444"/>
            <a:ext cx="4411133" cy="26670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Diffusion</a:t>
            </a:r>
          </a:p>
        </p:txBody>
      </p:sp>
      <p:sp>
        <p:nvSpPr>
          <p:cNvPr id="10" name="TextBox 9">
            <a:extLst>
              <a:ext uri="{FF2B5EF4-FFF2-40B4-BE49-F238E27FC236}">
                <a16:creationId xmlns:a16="http://schemas.microsoft.com/office/drawing/2014/main" id="{1CE2CABB-A5B7-5C48-BC0C-A1E91D647D84}"/>
              </a:ext>
            </a:extLst>
          </p:cNvPr>
          <p:cNvSpPr txBox="1"/>
          <p:nvPr/>
        </p:nvSpPr>
        <p:spPr>
          <a:xfrm>
            <a:off x="304800" y="4191000"/>
            <a:ext cx="4114800" cy="1323439"/>
          </a:xfrm>
          <a:prstGeom prst="rect">
            <a:avLst/>
          </a:prstGeom>
          <a:noFill/>
        </p:spPr>
        <p:txBody>
          <a:bodyPr wrap="square" rtlCol="0">
            <a:spAutoFit/>
          </a:bodyPr>
          <a:lstStyle/>
          <a:p>
            <a:pPr algn="ctr"/>
            <a:r>
              <a:rPr lang="en-US" sz="2000" b="1" u="sng" dirty="0"/>
              <a:t>Diffusion</a:t>
            </a:r>
            <a:endParaRPr lang="en-US" sz="2000" b="1" dirty="0"/>
          </a:p>
          <a:p>
            <a:pPr algn="ctr"/>
            <a:r>
              <a:rPr lang="en-US" sz="2000" dirty="0"/>
              <a:t>Making the conversion between plain text and cipher text involves distribution of change. </a:t>
            </a:r>
          </a:p>
        </p:txBody>
      </p:sp>
      <p:sp>
        <p:nvSpPr>
          <p:cNvPr id="9" name="TextBox 8">
            <a:extLst>
              <a:ext uri="{FF2B5EF4-FFF2-40B4-BE49-F238E27FC236}">
                <a16:creationId xmlns:a16="http://schemas.microsoft.com/office/drawing/2014/main" id="{D3E22ABB-39DE-0D49-B2FD-584C4F1CB667}"/>
              </a:ext>
            </a:extLst>
          </p:cNvPr>
          <p:cNvSpPr txBox="1"/>
          <p:nvPr/>
        </p:nvSpPr>
        <p:spPr>
          <a:xfrm>
            <a:off x="5003097" y="1282012"/>
            <a:ext cx="3988503" cy="1631216"/>
          </a:xfrm>
          <a:prstGeom prst="rect">
            <a:avLst/>
          </a:prstGeom>
          <a:noFill/>
        </p:spPr>
        <p:txBody>
          <a:bodyPr wrap="square" rtlCol="0">
            <a:spAutoFit/>
          </a:bodyPr>
          <a:lstStyle/>
          <a:p>
            <a:pPr algn="ctr"/>
            <a:r>
              <a:rPr lang="en-US" sz="2000" b="1" u="sng" dirty="0"/>
              <a:t>Confusion</a:t>
            </a:r>
          </a:p>
          <a:p>
            <a:pPr algn="ctr"/>
            <a:r>
              <a:rPr lang="en-US" sz="2000" dirty="0"/>
              <a:t>Making the steps involved from converting between plain text and cipher text as </a:t>
            </a:r>
            <a:r>
              <a:rPr lang="en-US" sz="2000" i="1" dirty="0"/>
              <a:t>complicated </a:t>
            </a:r>
            <a:r>
              <a:rPr lang="en-US" sz="2000" dirty="0"/>
              <a:t>as possible.</a:t>
            </a:r>
          </a:p>
        </p:txBody>
      </p:sp>
      <p:sp>
        <p:nvSpPr>
          <p:cNvPr id="7" name="Rectangle 6">
            <a:extLst>
              <a:ext uri="{FF2B5EF4-FFF2-40B4-BE49-F238E27FC236}">
                <a16:creationId xmlns:a16="http://schemas.microsoft.com/office/drawing/2014/main" id="{8702946C-E0AC-4084-A8A3-DC5A37C3A3E5}"/>
              </a:ext>
            </a:extLst>
          </p:cNvPr>
          <p:cNvSpPr/>
          <p:nvPr/>
        </p:nvSpPr>
        <p:spPr>
          <a:xfrm>
            <a:off x="304800" y="756556"/>
            <a:ext cx="8686800" cy="5344888"/>
          </a:xfrm>
          <a:prstGeom prst="rect">
            <a:avLst/>
          </a:prstGeom>
          <a:solidFill>
            <a:srgbClr val="C00000">
              <a:alpha val="8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rPr>
              <a:t>SAY WHAT????</a:t>
            </a:r>
          </a:p>
        </p:txBody>
      </p:sp>
    </p:spTree>
    <p:extLst>
      <p:ext uri="{BB962C8B-B14F-4D97-AF65-F5344CB8AC3E}">
        <p14:creationId xmlns:p14="http://schemas.microsoft.com/office/powerpoint/2010/main" val="19139525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Confusion and Diffusion Example</a:t>
            </a:r>
          </a:p>
        </p:txBody>
      </p:sp>
      <p:sp>
        <p:nvSpPr>
          <p:cNvPr id="7" name="Rectangle 6">
            <a:extLst>
              <a:ext uri="{FF2B5EF4-FFF2-40B4-BE49-F238E27FC236}">
                <a16:creationId xmlns:a16="http://schemas.microsoft.com/office/drawing/2014/main" id="{914BC6A8-FD1F-4F0E-A478-3B419A66136A}"/>
              </a:ext>
            </a:extLst>
          </p:cNvPr>
          <p:cNvSpPr/>
          <p:nvPr/>
        </p:nvSpPr>
        <p:spPr>
          <a:xfrm>
            <a:off x="465666" y="1949300"/>
            <a:ext cx="2009963" cy="186070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CAT</a:t>
            </a:r>
          </a:p>
        </p:txBody>
      </p:sp>
      <p:sp>
        <p:nvSpPr>
          <p:cNvPr id="8" name="Rectangle 7">
            <a:extLst>
              <a:ext uri="{FF2B5EF4-FFF2-40B4-BE49-F238E27FC236}">
                <a16:creationId xmlns:a16="http://schemas.microsoft.com/office/drawing/2014/main" id="{01061046-E3A0-46EF-939B-FB22A0EDCED7}"/>
              </a:ext>
            </a:extLst>
          </p:cNvPr>
          <p:cNvSpPr/>
          <p:nvPr/>
        </p:nvSpPr>
        <p:spPr>
          <a:xfrm>
            <a:off x="452965" y="1066801"/>
            <a:ext cx="2009963" cy="100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Plain Text</a:t>
            </a:r>
          </a:p>
        </p:txBody>
      </p:sp>
      <p:sp>
        <p:nvSpPr>
          <p:cNvPr id="11" name="Rectangle 10">
            <a:extLst>
              <a:ext uri="{FF2B5EF4-FFF2-40B4-BE49-F238E27FC236}">
                <a16:creationId xmlns:a16="http://schemas.microsoft.com/office/drawing/2014/main" id="{C0974579-2C1E-4858-A609-BC15C846A143}"/>
              </a:ext>
            </a:extLst>
          </p:cNvPr>
          <p:cNvSpPr/>
          <p:nvPr/>
        </p:nvSpPr>
        <p:spPr>
          <a:xfrm>
            <a:off x="2756349" y="1949300"/>
            <a:ext cx="3334967" cy="18607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solidFill>
              </a:rPr>
              <a:t>Cipher</a:t>
            </a:r>
          </a:p>
        </p:txBody>
      </p:sp>
      <p:sp>
        <p:nvSpPr>
          <p:cNvPr id="13" name="Rectangle 12">
            <a:extLst>
              <a:ext uri="{FF2B5EF4-FFF2-40B4-BE49-F238E27FC236}">
                <a16:creationId xmlns:a16="http://schemas.microsoft.com/office/drawing/2014/main" id="{C3B53FA0-756D-43D8-9F88-0EABC2FABF55}"/>
              </a:ext>
            </a:extLst>
          </p:cNvPr>
          <p:cNvSpPr/>
          <p:nvPr/>
        </p:nvSpPr>
        <p:spPr>
          <a:xfrm>
            <a:off x="6372036" y="1949298"/>
            <a:ext cx="2009963" cy="1860700"/>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ECV</a:t>
            </a:r>
          </a:p>
        </p:txBody>
      </p:sp>
      <p:sp>
        <p:nvSpPr>
          <p:cNvPr id="14" name="Rectangle 13">
            <a:extLst>
              <a:ext uri="{FF2B5EF4-FFF2-40B4-BE49-F238E27FC236}">
                <a16:creationId xmlns:a16="http://schemas.microsoft.com/office/drawing/2014/main" id="{E0A22FCD-16AA-4ECA-8DEC-F7C0AB1F828F}"/>
              </a:ext>
            </a:extLst>
          </p:cNvPr>
          <p:cNvSpPr/>
          <p:nvPr/>
        </p:nvSpPr>
        <p:spPr>
          <a:xfrm>
            <a:off x="6346637" y="1066801"/>
            <a:ext cx="2009963" cy="100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Cipher Text</a:t>
            </a:r>
          </a:p>
        </p:txBody>
      </p:sp>
      <p:sp>
        <p:nvSpPr>
          <p:cNvPr id="6" name="Arrow: Right 5">
            <a:extLst>
              <a:ext uri="{FF2B5EF4-FFF2-40B4-BE49-F238E27FC236}">
                <a16:creationId xmlns:a16="http://schemas.microsoft.com/office/drawing/2014/main" id="{CF179066-2B26-4AE1-9FB7-6804FC865047}"/>
              </a:ext>
            </a:extLst>
          </p:cNvPr>
          <p:cNvSpPr/>
          <p:nvPr/>
        </p:nvSpPr>
        <p:spPr>
          <a:xfrm>
            <a:off x="2311850" y="2552721"/>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E055A76-EF6C-4222-8CC0-5304A70EF2E0}"/>
              </a:ext>
            </a:extLst>
          </p:cNvPr>
          <p:cNvSpPr/>
          <p:nvPr/>
        </p:nvSpPr>
        <p:spPr>
          <a:xfrm>
            <a:off x="5927537" y="2590821"/>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8EA44EB-58DB-4202-9B60-4BAB658EE942}"/>
              </a:ext>
            </a:extLst>
          </p:cNvPr>
          <p:cNvSpPr/>
          <p:nvPr/>
        </p:nvSpPr>
        <p:spPr>
          <a:xfrm>
            <a:off x="2756349" y="1066801"/>
            <a:ext cx="3334967" cy="100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Caesar (Shift 1)</a:t>
            </a:r>
          </a:p>
        </p:txBody>
      </p:sp>
      <p:sp>
        <p:nvSpPr>
          <p:cNvPr id="17" name="TextBox 16">
            <a:extLst>
              <a:ext uri="{FF2B5EF4-FFF2-40B4-BE49-F238E27FC236}">
                <a16:creationId xmlns:a16="http://schemas.microsoft.com/office/drawing/2014/main" id="{A7E192F7-6CFF-4705-A7DC-1EE5A4256429}"/>
              </a:ext>
            </a:extLst>
          </p:cNvPr>
          <p:cNvSpPr txBox="1"/>
          <p:nvPr/>
        </p:nvSpPr>
        <p:spPr>
          <a:xfrm>
            <a:off x="465666" y="4318364"/>
            <a:ext cx="8077199" cy="1077218"/>
          </a:xfrm>
          <a:prstGeom prst="rect">
            <a:avLst/>
          </a:prstGeom>
          <a:noFill/>
        </p:spPr>
        <p:txBody>
          <a:bodyPr wrap="square" rtlCol="0">
            <a:spAutoFit/>
          </a:bodyPr>
          <a:lstStyle/>
          <a:p>
            <a:pPr algn="ctr"/>
            <a:r>
              <a:rPr lang="en-US" sz="3200" b="1" u="sng" dirty="0"/>
              <a:t>Let’s start with a simple example</a:t>
            </a:r>
          </a:p>
          <a:p>
            <a:pPr algn="ctr"/>
            <a:r>
              <a:rPr lang="en-US" sz="3200" dirty="0"/>
              <a:t>How might we make this more complex?</a:t>
            </a:r>
          </a:p>
        </p:txBody>
      </p:sp>
    </p:spTree>
    <p:extLst>
      <p:ext uri="{BB962C8B-B14F-4D97-AF65-F5344CB8AC3E}">
        <p14:creationId xmlns:p14="http://schemas.microsoft.com/office/powerpoint/2010/main" val="7661415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Confusion and Diffusion Example</a:t>
            </a:r>
          </a:p>
        </p:txBody>
      </p:sp>
      <p:sp>
        <p:nvSpPr>
          <p:cNvPr id="7" name="Rectangle 6">
            <a:extLst>
              <a:ext uri="{FF2B5EF4-FFF2-40B4-BE49-F238E27FC236}">
                <a16:creationId xmlns:a16="http://schemas.microsoft.com/office/drawing/2014/main" id="{914BC6A8-FD1F-4F0E-A478-3B419A66136A}"/>
              </a:ext>
            </a:extLst>
          </p:cNvPr>
          <p:cNvSpPr/>
          <p:nvPr/>
        </p:nvSpPr>
        <p:spPr>
          <a:xfrm>
            <a:off x="465666" y="1949300"/>
            <a:ext cx="2009963" cy="186070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CAT</a:t>
            </a:r>
          </a:p>
        </p:txBody>
      </p:sp>
      <p:sp>
        <p:nvSpPr>
          <p:cNvPr id="8" name="Rectangle 7">
            <a:extLst>
              <a:ext uri="{FF2B5EF4-FFF2-40B4-BE49-F238E27FC236}">
                <a16:creationId xmlns:a16="http://schemas.microsoft.com/office/drawing/2014/main" id="{01061046-E3A0-46EF-939B-FB22A0EDCED7}"/>
              </a:ext>
            </a:extLst>
          </p:cNvPr>
          <p:cNvSpPr/>
          <p:nvPr/>
        </p:nvSpPr>
        <p:spPr>
          <a:xfrm>
            <a:off x="452965" y="1066801"/>
            <a:ext cx="2009963" cy="100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Plain Text</a:t>
            </a:r>
          </a:p>
        </p:txBody>
      </p:sp>
      <p:sp>
        <p:nvSpPr>
          <p:cNvPr id="11" name="Rectangle 10">
            <a:extLst>
              <a:ext uri="{FF2B5EF4-FFF2-40B4-BE49-F238E27FC236}">
                <a16:creationId xmlns:a16="http://schemas.microsoft.com/office/drawing/2014/main" id="{C0974579-2C1E-4858-A609-BC15C846A143}"/>
              </a:ext>
            </a:extLst>
          </p:cNvPr>
          <p:cNvSpPr/>
          <p:nvPr/>
        </p:nvSpPr>
        <p:spPr>
          <a:xfrm>
            <a:off x="2756349" y="1949300"/>
            <a:ext cx="3334967" cy="18607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solidFill>
              </a:rPr>
              <a:t>Cipher</a:t>
            </a:r>
          </a:p>
        </p:txBody>
      </p:sp>
      <p:sp>
        <p:nvSpPr>
          <p:cNvPr id="13" name="Rectangle 12">
            <a:extLst>
              <a:ext uri="{FF2B5EF4-FFF2-40B4-BE49-F238E27FC236}">
                <a16:creationId xmlns:a16="http://schemas.microsoft.com/office/drawing/2014/main" id="{C3B53FA0-756D-43D8-9F88-0EABC2FABF55}"/>
              </a:ext>
            </a:extLst>
          </p:cNvPr>
          <p:cNvSpPr/>
          <p:nvPr/>
        </p:nvSpPr>
        <p:spPr>
          <a:xfrm>
            <a:off x="6372036" y="1949298"/>
            <a:ext cx="2009963" cy="1860700"/>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err="1">
                <a:solidFill>
                  <a:schemeClr val="tx1"/>
                </a:solidFill>
              </a:rPr>
              <a:t>fec</a:t>
            </a:r>
            <a:endParaRPr lang="en-US" sz="3200" b="1" dirty="0">
              <a:solidFill>
                <a:schemeClr val="tx1"/>
              </a:solidFill>
            </a:endParaRPr>
          </a:p>
        </p:txBody>
      </p:sp>
      <p:sp>
        <p:nvSpPr>
          <p:cNvPr id="14" name="Rectangle 13">
            <a:extLst>
              <a:ext uri="{FF2B5EF4-FFF2-40B4-BE49-F238E27FC236}">
                <a16:creationId xmlns:a16="http://schemas.microsoft.com/office/drawing/2014/main" id="{E0A22FCD-16AA-4ECA-8DEC-F7C0AB1F828F}"/>
              </a:ext>
            </a:extLst>
          </p:cNvPr>
          <p:cNvSpPr/>
          <p:nvPr/>
        </p:nvSpPr>
        <p:spPr>
          <a:xfrm>
            <a:off x="6346637" y="1066801"/>
            <a:ext cx="2009963" cy="100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Cipher Text</a:t>
            </a:r>
          </a:p>
        </p:txBody>
      </p:sp>
      <p:sp>
        <p:nvSpPr>
          <p:cNvPr id="6" name="Arrow: Right 5">
            <a:extLst>
              <a:ext uri="{FF2B5EF4-FFF2-40B4-BE49-F238E27FC236}">
                <a16:creationId xmlns:a16="http://schemas.microsoft.com/office/drawing/2014/main" id="{CF179066-2B26-4AE1-9FB7-6804FC865047}"/>
              </a:ext>
            </a:extLst>
          </p:cNvPr>
          <p:cNvSpPr/>
          <p:nvPr/>
        </p:nvSpPr>
        <p:spPr>
          <a:xfrm>
            <a:off x="2311850" y="2552721"/>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E055A76-EF6C-4222-8CC0-5304A70EF2E0}"/>
              </a:ext>
            </a:extLst>
          </p:cNvPr>
          <p:cNvSpPr/>
          <p:nvPr/>
        </p:nvSpPr>
        <p:spPr>
          <a:xfrm>
            <a:off x="5927537" y="2590821"/>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8EA44EB-58DB-4202-9B60-4BAB658EE942}"/>
              </a:ext>
            </a:extLst>
          </p:cNvPr>
          <p:cNvSpPr/>
          <p:nvPr/>
        </p:nvSpPr>
        <p:spPr>
          <a:xfrm>
            <a:off x="2756349" y="609600"/>
            <a:ext cx="3334967" cy="1415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Vigenere</a:t>
            </a:r>
          </a:p>
          <a:p>
            <a:pPr algn="ctr"/>
            <a:r>
              <a:rPr lang="en-US" dirty="0">
                <a:solidFill>
                  <a:schemeClr val="tx1"/>
                </a:solidFill>
              </a:rPr>
              <a:t>Shift Letter 1 by 3</a:t>
            </a:r>
          </a:p>
          <a:p>
            <a:pPr algn="ctr"/>
            <a:r>
              <a:rPr lang="en-US" dirty="0">
                <a:solidFill>
                  <a:schemeClr val="tx1"/>
                </a:solidFill>
              </a:rPr>
              <a:t>Shift Letter 2 by 4</a:t>
            </a:r>
          </a:p>
          <a:p>
            <a:pPr algn="ctr"/>
            <a:r>
              <a:rPr lang="en-US" dirty="0">
                <a:solidFill>
                  <a:schemeClr val="tx1"/>
                </a:solidFill>
              </a:rPr>
              <a:t>Shift Letter 3 by 9</a:t>
            </a:r>
          </a:p>
        </p:txBody>
      </p:sp>
      <p:sp>
        <p:nvSpPr>
          <p:cNvPr id="12" name="Cloud 11">
            <a:extLst>
              <a:ext uri="{FF2B5EF4-FFF2-40B4-BE49-F238E27FC236}">
                <a16:creationId xmlns:a16="http://schemas.microsoft.com/office/drawing/2014/main" id="{69B2757D-B539-43F3-8C55-219907DF7410}"/>
              </a:ext>
            </a:extLst>
          </p:cNvPr>
          <p:cNvSpPr/>
          <p:nvPr/>
        </p:nvSpPr>
        <p:spPr>
          <a:xfrm>
            <a:off x="3190420" y="3989182"/>
            <a:ext cx="2466823" cy="926423"/>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Add Confusion</a:t>
            </a:r>
          </a:p>
        </p:txBody>
      </p:sp>
      <p:sp>
        <p:nvSpPr>
          <p:cNvPr id="18" name="TextBox 17">
            <a:extLst>
              <a:ext uri="{FF2B5EF4-FFF2-40B4-BE49-F238E27FC236}">
                <a16:creationId xmlns:a16="http://schemas.microsoft.com/office/drawing/2014/main" id="{B97FFA37-4241-4D45-9E93-5322596F9198}"/>
              </a:ext>
            </a:extLst>
          </p:cNvPr>
          <p:cNvSpPr txBox="1"/>
          <p:nvPr/>
        </p:nvSpPr>
        <p:spPr>
          <a:xfrm>
            <a:off x="609600" y="5029200"/>
            <a:ext cx="8077199" cy="1200329"/>
          </a:xfrm>
          <a:prstGeom prst="rect">
            <a:avLst/>
          </a:prstGeom>
          <a:noFill/>
        </p:spPr>
        <p:txBody>
          <a:bodyPr wrap="square" rtlCol="0">
            <a:spAutoFit/>
          </a:bodyPr>
          <a:lstStyle/>
          <a:p>
            <a:pPr algn="ctr"/>
            <a:r>
              <a:rPr lang="en-US" sz="2400" dirty="0"/>
              <a:t>In this example, we process our plain text through multiple stages. Each letter is translated using a different key. These added steps are a classic example of </a:t>
            </a:r>
            <a:r>
              <a:rPr lang="en-US" sz="2400" b="1" dirty="0"/>
              <a:t>confusion.</a:t>
            </a:r>
            <a:endParaRPr lang="en-US" sz="2400" dirty="0"/>
          </a:p>
        </p:txBody>
      </p:sp>
    </p:spTree>
    <p:extLst>
      <p:ext uri="{BB962C8B-B14F-4D97-AF65-F5344CB8AC3E}">
        <p14:creationId xmlns:p14="http://schemas.microsoft.com/office/powerpoint/2010/main" val="16133657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Confusion and Diffusion Example</a:t>
            </a:r>
          </a:p>
        </p:txBody>
      </p:sp>
      <p:sp>
        <p:nvSpPr>
          <p:cNvPr id="7" name="Rectangle 6">
            <a:extLst>
              <a:ext uri="{FF2B5EF4-FFF2-40B4-BE49-F238E27FC236}">
                <a16:creationId xmlns:a16="http://schemas.microsoft.com/office/drawing/2014/main" id="{914BC6A8-FD1F-4F0E-A478-3B419A66136A}"/>
              </a:ext>
            </a:extLst>
          </p:cNvPr>
          <p:cNvSpPr/>
          <p:nvPr/>
        </p:nvSpPr>
        <p:spPr>
          <a:xfrm>
            <a:off x="465666" y="1949300"/>
            <a:ext cx="2009963" cy="186070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CAT</a:t>
            </a:r>
          </a:p>
        </p:txBody>
      </p:sp>
      <p:sp>
        <p:nvSpPr>
          <p:cNvPr id="8" name="Rectangle 7">
            <a:extLst>
              <a:ext uri="{FF2B5EF4-FFF2-40B4-BE49-F238E27FC236}">
                <a16:creationId xmlns:a16="http://schemas.microsoft.com/office/drawing/2014/main" id="{01061046-E3A0-46EF-939B-FB22A0EDCED7}"/>
              </a:ext>
            </a:extLst>
          </p:cNvPr>
          <p:cNvSpPr/>
          <p:nvPr/>
        </p:nvSpPr>
        <p:spPr>
          <a:xfrm>
            <a:off x="452965" y="1066801"/>
            <a:ext cx="2009963" cy="100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Plain Text</a:t>
            </a:r>
          </a:p>
        </p:txBody>
      </p:sp>
      <p:sp>
        <p:nvSpPr>
          <p:cNvPr id="11" name="Rectangle 10">
            <a:extLst>
              <a:ext uri="{FF2B5EF4-FFF2-40B4-BE49-F238E27FC236}">
                <a16:creationId xmlns:a16="http://schemas.microsoft.com/office/drawing/2014/main" id="{C0974579-2C1E-4858-A609-BC15C846A143}"/>
              </a:ext>
            </a:extLst>
          </p:cNvPr>
          <p:cNvSpPr/>
          <p:nvPr/>
        </p:nvSpPr>
        <p:spPr>
          <a:xfrm>
            <a:off x="2756349" y="1949300"/>
            <a:ext cx="3334967" cy="18607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solidFill>
              </a:rPr>
              <a:t>Cipher</a:t>
            </a:r>
          </a:p>
        </p:txBody>
      </p:sp>
      <p:sp>
        <p:nvSpPr>
          <p:cNvPr id="13" name="Rectangle 12">
            <a:extLst>
              <a:ext uri="{FF2B5EF4-FFF2-40B4-BE49-F238E27FC236}">
                <a16:creationId xmlns:a16="http://schemas.microsoft.com/office/drawing/2014/main" id="{C3B53FA0-756D-43D8-9F88-0EABC2FABF55}"/>
              </a:ext>
            </a:extLst>
          </p:cNvPr>
          <p:cNvSpPr/>
          <p:nvPr/>
        </p:nvSpPr>
        <p:spPr>
          <a:xfrm>
            <a:off x="6372036" y="1949298"/>
            <a:ext cx="2009963" cy="1860700"/>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EVC</a:t>
            </a:r>
          </a:p>
        </p:txBody>
      </p:sp>
      <p:sp>
        <p:nvSpPr>
          <p:cNvPr id="14" name="Rectangle 13">
            <a:extLst>
              <a:ext uri="{FF2B5EF4-FFF2-40B4-BE49-F238E27FC236}">
                <a16:creationId xmlns:a16="http://schemas.microsoft.com/office/drawing/2014/main" id="{E0A22FCD-16AA-4ECA-8DEC-F7C0AB1F828F}"/>
              </a:ext>
            </a:extLst>
          </p:cNvPr>
          <p:cNvSpPr/>
          <p:nvPr/>
        </p:nvSpPr>
        <p:spPr>
          <a:xfrm>
            <a:off x="6346637" y="1066801"/>
            <a:ext cx="2009963" cy="100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Cipher Text</a:t>
            </a:r>
          </a:p>
        </p:txBody>
      </p:sp>
      <p:sp>
        <p:nvSpPr>
          <p:cNvPr id="6" name="Arrow: Right 5">
            <a:extLst>
              <a:ext uri="{FF2B5EF4-FFF2-40B4-BE49-F238E27FC236}">
                <a16:creationId xmlns:a16="http://schemas.microsoft.com/office/drawing/2014/main" id="{CF179066-2B26-4AE1-9FB7-6804FC865047}"/>
              </a:ext>
            </a:extLst>
          </p:cNvPr>
          <p:cNvSpPr/>
          <p:nvPr/>
        </p:nvSpPr>
        <p:spPr>
          <a:xfrm>
            <a:off x="2311850" y="2552721"/>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E055A76-EF6C-4222-8CC0-5304A70EF2E0}"/>
              </a:ext>
            </a:extLst>
          </p:cNvPr>
          <p:cNvSpPr/>
          <p:nvPr/>
        </p:nvSpPr>
        <p:spPr>
          <a:xfrm>
            <a:off x="5927537" y="2590821"/>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loud 11">
            <a:extLst>
              <a:ext uri="{FF2B5EF4-FFF2-40B4-BE49-F238E27FC236}">
                <a16:creationId xmlns:a16="http://schemas.microsoft.com/office/drawing/2014/main" id="{69B2757D-B539-43F3-8C55-219907DF7410}"/>
              </a:ext>
            </a:extLst>
          </p:cNvPr>
          <p:cNvSpPr/>
          <p:nvPr/>
        </p:nvSpPr>
        <p:spPr>
          <a:xfrm>
            <a:off x="3190420" y="3989182"/>
            <a:ext cx="2466823" cy="926423"/>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Add Confusion</a:t>
            </a:r>
          </a:p>
        </p:txBody>
      </p:sp>
      <p:sp>
        <p:nvSpPr>
          <p:cNvPr id="18" name="TextBox 17">
            <a:extLst>
              <a:ext uri="{FF2B5EF4-FFF2-40B4-BE49-F238E27FC236}">
                <a16:creationId xmlns:a16="http://schemas.microsoft.com/office/drawing/2014/main" id="{B97FFA37-4241-4D45-9E93-5322596F9198}"/>
              </a:ext>
            </a:extLst>
          </p:cNvPr>
          <p:cNvSpPr txBox="1"/>
          <p:nvPr/>
        </p:nvSpPr>
        <p:spPr>
          <a:xfrm>
            <a:off x="609600" y="5029200"/>
            <a:ext cx="8077199" cy="1077218"/>
          </a:xfrm>
          <a:prstGeom prst="rect">
            <a:avLst/>
          </a:prstGeom>
          <a:noFill/>
        </p:spPr>
        <p:txBody>
          <a:bodyPr wrap="square" rtlCol="0">
            <a:spAutoFit/>
          </a:bodyPr>
          <a:lstStyle/>
          <a:p>
            <a:pPr algn="ctr"/>
            <a:r>
              <a:rPr lang="en-US" sz="3200" b="1" dirty="0"/>
              <a:t>Quick Activity:</a:t>
            </a:r>
          </a:p>
          <a:p>
            <a:pPr algn="ctr"/>
            <a:r>
              <a:rPr lang="en-US" sz="3200" dirty="0"/>
              <a:t>Why is this harder to brute force?</a:t>
            </a:r>
          </a:p>
        </p:txBody>
      </p:sp>
      <p:sp>
        <p:nvSpPr>
          <p:cNvPr id="17" name="Rectangle 16">
            <a:extLst>
              <a:ext uri="{FF2B5EF4-FFF2-40B4-BE49-F238E27FC236}">
                <a16:creationId xmlns:a16="http://schemas.microsoft.com/office/drawing/2014/main" id="{6125FEE3-065D-4919-BDB5-9D7DDCC51642}"/>
              </a:ext>
            </a:extLst>
          </p:cNvPr>
          <p:cNvSpPr/>
          <p:nvPr/>
        </p:nvSpPr>
        <p:spPr>
          <a:xfrm>
            <a:off x="2756349" y="609600"/>
            <a:ext cx="3334967" cy="14159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Vigenere</a:t>
            </a:r>
          </a:p>
          <a:p>
            <a:pPr algn="ctr"/>
            <a:r>
              <a:rPr lang="en-US" dirty="0">
                <a:solidFill>
                  <a:schemeClr val="tx1"/>
                </a:solidFill>
              </a:rPr>
              <a:t>Shift Letter 1 by 3</a:t>
            </a:r>
          </a:p>
          <a:p>
            <a:pPr algn="ctr"/>
            <a:r>
              <a:rPr lang="en-US" dirty="0">
                <a:solidFill>
                  <a:schemeClr val="tx1"/>
                </a:solidFill>
              </a:rPr>
              <a:t>Shift Letter 2 by 4</a:t>
            </a:r>
          </a:p>
          <a:p>
            <a:pPr algn="ctr"/>
            <a:r>
              <a:rPr lang="en-US" dirty="0">
                <a:solidFill>
                  <a:schemeClr val="tx1"/>
                </a:solidFill>
              </a:rPr>
              <a:t>Shift Letter 3 by 9</a:t>
            </a:r>
          </a:p>
        </p:txBody>
      </p:sp>
    </p:spTree>
    <p:extLst>
      <p:ext uri="{BB962C8B-B14F-4D97-AF65-F5344CB8AC3E}">
        <p14:creationId xmlns:p14="http://schemas.microsoft.com/office/powerpoint/2010/main" val="23794091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Confusion and Diffusion Example</a:t>
            </a:r>
          </a:p>
        </p:txBody>
      </p:sp>
      <p:sp>
        <p:nvSpPr>
          <p:cNvPr id="7" name="Rectangle 6">
            <a:extLst>
              <a:ext uri="{FF2B5EF4-FFF2-40B4-BE49-F238E27FC236}">
                <a16:creationId xmlns:a16="http://schemas.microsoft.com/office/drawing/2014/main" id="{914BC6A8-FD1F-4F0E-A478-3B419A66136A}"/>
              </a:ext>
            </a:extLst>
          </p:cNvPr>
          <p:cNvSpPr/>
          <p:nvPr/>
        </p:nvSpPr>
        <p:spPr>
          <a:xfrm>
            <a:off x="465666" y="1415899"/>
            <a:ext cx="2009963" cy="1200329"/>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CAT</a:t>
            </a:r>
          </a:p>
        </p:txBody>
      </p:sp>
      <p:sp>
        <p:nvSpPr>
          <p:cNvPr id="8" name="Rectangle 7">
            <a:extLst>
              <a:ext uri="{FF2B5EF4-FFF2-40B4-BE49-F238E27FC236}">
                <a16:creationId xmlns:a16="http://schemas.microsoft.com/office/drawing/2014/main" id="{01061046-E3A0-46EF-939B-FB22A0EDCED7}"/>
              </a:ext>
            </a:extLst>
          </p:cNvPr>
          <p:cNvSpPr/>
          <p:nvPr/>
        </p:nvSpPr>
        <p:spPr>
          <a:xfrm>
            <a:off x="452965" y="533400"/>
            <a:ext cx="2009963" cy="100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Plain Text</a:t>
            </a:r>
          </a:p>
        </p:txBody>
      </p:sp>
      <p:sp>
        <p:nvSpPr>
          <p:cNvPr id="11" name="Rectangle 10">
            <a:extLst>
              <a:ext uri="{FF2B5EF4-FFF2-40B4-BE49-F238E27FC236}">
                <a16:creationId xmlns:a16="http://schemas.microsoft.com/office/drawing/2014/main" id="{C0974579-2C1E-4858-A609-BC15C846A143}"/>
              </a:ext>
            </a:extLst>
          </p:cNvPr>
          <p:cNvSpPr/>
          <p:nvPr/>
        </p:nvSpPr>
        <p:spPr>
          <a:xfrm>
            <a:off x="2756349" y="1415899"/>
            <a:ext cx="3334967" cy="120032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solidFill>
              </a:rPr>
              <a:t>Cipher</a:t>
            </a:r>
          </a:p>
        </p:txBody>
      </p:sp>
      <p:sp>
        <p:nvSpPr>
          <p:cNvPr id="13" name="Rectangle 12">
            <a:extLst>
              <a:ext uri="{FF2B5EF4-FFF2-40B4-BE49-F238E27FC236}">
                <a16:creationId xmlns:a16="http://schemas.microsoft.com/office/drawing/2014/main" id="{C3B53FA0-756D-43D8-9F88-0EABC2FABF55}"/>
              </a:ext>
            </a:extLst>
          </p:cNvPr>
          <p:cNvSpPr/>
          <p:nvPr/>
        </p:nvSpPr>
        <p:spPr>
          <a:xfrm>
            <a:off x="6372036" y="1415897"/>
            <a:ext cx="2009963" cy="1200329"/>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err="1">
                <a:solidFill>
                  <a:schemeClr val="tx1"/>
                </a:solidFill>
              </a:rPr>
              <a:t>fec</a:t>
            </a:r>
            <a:endParaRPr lang="en-US" sz="3200" b="1" dirty="0">
              <a:solidFill>
                <a:schemeClr val="tx1"/>
              </a:solidFill>
            </a:endParaRPr>
          </a:p>
        </p:txBody>
      </p:sp>
      <p:sp>
        <p:nvSpPr>
          <p:cNvPr id="14" name="Rectangle 13">
            <a:extLst>
              <a:ext uri="{FF2B5EF4-FFF2-40B4-BE49-F238E27FC236}">
                <a16:creationId xmlns:a16="http://schemas.microsoft.com/office/drawing/2014/main" id="{E0A22FCD-16AA-4ECA-8DEC-F7C0AB1F828F}"/>
              </a:ext>
            </a:extLst>
          </p:cNvPr>
          <p:cNvSpPr/>
          <p:nvPr/>
        </p:nvSpPr>
        <p:spPr>
          <a:xfrm>
            <a:off x="6346637" y="533400"/>
            <a:ext cx="2009963" cy="100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Cipher Text</a:t>
            </a:r>
          </a:p>
        </p:txBody>
      </p:sp>
      <p:sp>
        <p:nvSpPr>
          <p:cNvPr id="6" name="Arrow: Right 5">
            <a:extLst>
              <a:ext uri="{FF2B5EF4-FFF2-40B4-BE49-F238E27FC236}">
                <a16:creationId xmlns:a16="http://schemas.microsoft.com/office/drawing/2014/main" id="{CF179066-2B26-4AE1-9FB7-6804FC865047}"/>
              </a:ext>
            </a:extLst>
          </p:cNvPr>
          <p:cNvSpPr/>
          <p:nvPr/>
        </p:nvSpPr>
        <p:spPr>
          <a:xfrm>
            <a:off x="2311850" y="1726897"/>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E055A76-EF6C-4222-8CC0-5304A70EF2E0}"/>
              </a:ext>
            </a:extLst>
          </p:cNvPr>
          <p:cNvSpPr/>
          <p:nvPr/>
        </p:nvSpPr>
        <p:spPr>
          <a:xfrm>
            <a:off x="5927537" y="1764997"/>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8EA44EB-58DB-4202-9B60-4BAB658EE942}"/>
              </a:ext>
            </a:extLst>
          </p:cNvPr>
          <p:cNvSpPr/>
          <p:nvPr/>
        </p:nvSpPr>
        <p:spPr>
          <a:xfrm>
            <a:off x="2771964" y="723874"/>
            <a:ext cx="3334967" cy="5653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Encryption</a:t>
            </a:r>
            <a:endParaRPr lang="en-US" dirty="0">
              <a:solidFill>
                <a:schemeClr val="tx1"/>
              </a:solidFill>
            </a:endParaRPr>
          </a:p>
        </p:txBody>
      </p:sp>
      <p:sp>
        <p:nvSpPr>
          <p:cNvPr id="12" name="Cloud 11">
            <a:extLst>
              <a:ext uri="{FF2B5EF4-FFF2-40B4-BE49-F238E27FC236}">
                <a16:creationId xmlns:a16="http://schemas.microsoft.com/office/drawing/2014/main" id="{69B2757D-B539-43F3-8C55-219907DF7410}"/>
              </a:ext>
            </a:extLst>
          </p:cNvPr>
          <p:cNvSpPr/>
          <p:nvPr/>
        </p:nvSpPr>
        <p:spPr>
          <a:xfrm>
            <a:off x="3190420" y="4054937"/>
            <a:ext cx="2466823" cy="926423"/>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Add Diffusion</a:t>
            </a:r>
          </a:p>
        </p:txBody>
      </p:sp>
      <p:sp>
        <p:nvSpPr>
          <p:cNvPr id="18" name="TextBox 17">
            <a:extLst>
              <a:ext uri="{FF2B5EF4-FFF2-40B4-BE49-F238E27FC236}">
                <a16:creationId xmlns:a16="http://schemas.microsoft.com/office/drawing/2014/main" id="{B97FFA37-4241-4D45-9E93-5322596F9198}"/>
              </a:ext>
            </a:extLst>
          </p:cNvPr>
          <p:cNvSpPr txBox="1"/>
          <p:nvPr/>
        </p:nvSpPr>
        <p:spPr>
          <a:xfrm>
            <a:off x="609600" y="5029200"/>
            <a:ext cx="8077199" cy="1107996"/>
          </a:xfrm>
          <a:prstGeom prst="rect">
            <a:avLst/>
          </a:prstGeom>
          <a:noFill/>
        </p:spPr>
        <p:txBody>
          <a:bodyPr wrap="square" rtlCol="0">
            <a:spAutoFit/>
          </a:bodyPr>
          <a:lstStyle/>
          <a:p>
            <a:pPr algn="ctr"/>
            <a:r>
              <a:rPr lang="en-US" sz="2200" dirty="0"/>
              <a:t>In this example, we’ve added diffusion such that the pattern that held to one bit does not apply to another bit. As messages are made longer the impact of randomness is distributed. </a:t>
            </a:r>
          </a:p>
        </p:txBody>
      </p:sp>
      <p:sp>
        <p:nvSpPr>
          <p:cNvPr id="17" name="Rectangle 16">
            <a:extLst>
              <a:ext uri="{FF2B5EF4-FFF2-40B4-BE49-F238E27FC236}">
                <a16:creationId xmlns:a16="http://schemas.microsoft.com/office/drawing/2014/main" id="{589E7703-36F5-4D31-87E2-5BD16083B542}"/>
              </a:ext>
            </a:extLst>
          </p:cNvPr>
          <p:cNvSpPr/>
          <p:nvPr/>
        </p:nvSpPr>
        <p:spPr>
          <a:xfrm>
            <a:off x="465666" y="2806769"/>
            <a:ext cx="2009963" cy="1200329"/>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HAT</a:t>
            </a:r>
          </a:p>
        </p:txBody>
      </p:sp>
      <p:sp>
        <p:nvSpPr>
          <p:cNvPr id="20" name="Rectangle 19">
            <a:extLst>
              <a:ext uri="{FF2B5EF4-FFF2-40B4-BE49-F238E27FC236}">
                <a16:creationId xmlns:a16="http://schemas.microsoft.com/office/drawing/2014/main" id="{3FCA682E-DC47-4802-A434-FA8386B971D1}"/>
              </a:ext>
            </a:extLst>
          </p:cNvPr>
          <p:cNvSpPr/>
          <p:nvPr/>
        </p:nvSpPr>
        <p:spPr>
          <a:xfrm>
            <a:off x="2756349" y="2806769"/>
            <a:ext cx="3334967" cy="120032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solidFill>
              </a:rPr>
              <a:t>Cipher</a:t>
            </a:r>
          </a:p>
        </p:txBody>
      </p:sp>
      <p:sp>
        <p:nvSpPr>
          <p:cNvPr id="21" name="Rectangle 20">
            <a:extLst>
              <a:ext uri="{FF2B5EF4-FFF2-40B4-BE49-F238E27FC236}">
                <a16:creationId xmlns:a16="http://schemas.microsoft.com/office/drawing/2014/main" id="{A2FA31B4-BB40-4626-AA18-BD1702B045CF}"/>
              </a:ext>
            </a:extLst>
          </p:cNvPr>
          <p:cNvSpPr/>
          <p:nvPr/>
        </p:nvSpPr>
        <p:spPr>
          <a:xfrm>
            <a:off x="6372036" y="2806767"/>
            <a:ext cx="2009963" cy="1200329"/>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1fd</a:t>
            </a:r>
          </a:p>
        </p:txBody>
      </p:sp>
      <p:sp>
        <p:nvSpPr>
          <p:cNvPr id="23" name="Arrow: Right 22">
            <a:extLst>
              <a:ext uri="{FF2B5EF4-FFF2-40B4-BE49-F238E27FC236}">
                <a16:creationId xmlns:a16="http://schemas.microsoft.com/office/drawing/2014/main" id="{F12F9778-10C2-416E-82A7-B545A5FB9627}"/>
              </a:ext>
            </a:extLst>
          </p:cNvPr>
          <p:cNvSpPr/>
          <p:nvPr/>
        </p:nvSpPr>
        <p:spPr>
          <a:xfrm>
            <a:off x="2311850" y="3117767"/>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0F7812B2-442A-48A8-BEC9-A4550B19494F}"/>
              </a:ext>
            </a:extLst>
          </p:cNvPr>
          <p:cNvSpPr/>
          <p:nvPr/>
        </p:nvSpPr>
        <p:spPr>
          <a:xfrm>
            <a:off x="5927537" y="3155867"/>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87915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Confusion and Diffusion Example</a:t>
            </a:r>
          </a:p>
        </p:txBody>
      </p:sp>
      <p:sp>
        <p:nvSpPr>
          <p:cNvPr id="7" name="Rectangle 6">
            <a:extLst>
              <a:ext uri="{FF2B5EF4-FFF2-40B4-BE49-F238E27FC236}">
                <a16:creationId xmlns:a16="http://schemas.microsoft.com/office/drawing/2014/main" id="{914BC6A8-FD1F-4F0E-A478-3B419A66136A}"/>
              </a:ext>
            </a:extLst>
          </p:cNvPr>
          <p:cNvSpPr/>
          <p:nvPr/>
        </p:nvSpPr>
        <p:spPr>
          <a:xfrm>
            <a:off x="465666" y="1415899"/>
            <a:ext cx="2009963" cy="1200329"/>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CAT</a:t>
            </a:r>
          </a:p>
        </p:txBody>
      </p:sp>
      <p:sp>
        <p:nvSpPr>
          <p:cNvPr id="8" name="Rectangle 7">
            <a:extLst>
              <a:ext uri="{FF2B5EF4-FFF2-40B4-BE49-F238E27FC236}">
                <a16:creationId xmlns:a16="http://schemas.microsoft.com/office/drawing/2014/main" id="{01061046-E3A0-46EF-939B-FB22A0EDCED7}"/>
              </a:ext>
            </a:extLst>
          </p:cNvPr>
          <p:cNvSpPr/>
          <p:nvPr/>
        </p:nvSpPr>
        <p:spPr>
          <a:xfrm>
            <a:off x="452965" y="533400"/>
            <a:ext cx="2009963" cy="100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Plain Text</a:t>
            </a:r>
          </a:p>
        </p:txBody>
      </p:sp>
      <p:sp>
        <p:nvSpPr>
          <p:cNvPr id="11" name="Rectangle 10">
            <a:extLst>
              <a:ext uri="{FF2B5EF4-FFF2-40B4-BE49-F238E27FC236}">
                <a16:creationId xmlns:a16="http://schemas.microsoft.com/office/drawing/2014/main" id="{C0974579-2C1E-4858-A609-BC15C846A143}"/>
              </a:ext>
            </a:extLst>
          </p:cNvPr>
          <p:cNvSpPr/>
          <p:nvPr/>
        </p:nvSpPr>
        <p:spPr>
          <a:xfrm>
            <a:off x="2756349" y="1415899"/>
            <a:ext cx="3334967" cy="120032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solidFill>
              </a:rPr>
              <a:t>Cipher</a:t>
            </a:r>
          </a:p>
        </p:txBody>
      </p:sp>
      <p:sp>
        <p:nvSpPr>
          <p:cNvPr id="13" name="Rectangle 12">
            <a:extLst>
              <a:ext uri="{FF2B5EF4-FFF2-40B4-BE49-F238E27FC236}">
                <a16:creationId xmlns:a16="http://schemas.microsoft.com/office/drawing/2014/main" id="{C3B53FA0-756D-43D8-9F88-0EABC2FABF55}"/>
              </a:ext>
            </a:extLst>
          </p:cNvPr>
          <p:cNvSpPr/>
          <p:nvPr/>
        </p:nvSpPr>
        <p:spPr>
          <a:xfrm>
            <a:off x="6372036" y="1415897"/>
            <a:ext cx="2009963" cy="1200329"/>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err="1">
                <a:solidFill>
                  <a:schemeClr val="tx1"/>
                </a:solidFill>
              </a:rPr>
              <a:t>fec</a:t>
            </a:r>
            <a:endParaRPr lang="en-US" sz="3200" b="1" dirty="0">
              <a:solidFill>
                <a:schemeClr val="tx1"/>
              </a:solidFill>
            </a:endParaRPr>
          </a:p>
        </p:txBody>
      </p:sp>
      <p:sp>
        <p:nvSpPr>
          <p:cNvPr id="14" name="Rectangle 13">
            <a:extLst>
              <a:ext uri="{FF2B5EF4-FFF2-40B4-BE49-F238E27FC236}">
                <a16:creationId xmlns:a16="http://schemas.microsoft.com/office/drawing/2014/main" id="{E0A22FCD-16AA-4ECA-8DEC-F7C0AB1F828F}"/>
              </a:ext>
            </a:extLst>
          </p:cNvPr>
          <p:cNvSpPr/>
          <p:nvPr/>
        </p:nvSpPr>
        <p:spPr>
          <a:xfrm>
            <a:off x="6346637" y="533400"/>
            <a:ext cx="2009963" cy="10029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Cipher Text</a:t>
            </a:r>
          </a:p>
        </p:txBody>
      </p:sp>
      <p:sp>
        <p:nvSpPr>
          <p:cNvPr id="6" name="Arrow: Right 5">
            <a:extLst>
              <a:ext uri="{FF2B5EF4-FFF2-40B4-BE49-F238E27FC236}">
                <a16:creationId xmlns:a16="http://schemas.microsoft.com/office/drawing/2014/main" id="{CF179066-2B26-4AE1-9FB7-6804FC865047}"/>
              </a:ext>
            </a:extLst>
          </p:cNvPr>
          <p:cNvSpPr/>
          <p:nvPr/>
        </p:nvSpPr>
        <p:spPr>
          <a:xfrm>
            <a:off x="2311850" y="1726897"/>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E055A76-EF6C-4222-8CC0-5304A70EF2E0}"/>
              </a:ext>
            </a:extLst>
          </p:cNvPr>
          <p:cNvSpPr/>
          <p:nvPr/>
        </p:nvSpPr>
        <p:spPr>
          <a:xfrm>
            <a:off x="5927537" y="1764997"/>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8EA44EB-58DB-4202-9B60-4BAB658EE942}"/>
              </a:ext>
            </a:extLst>
          </p:cNvPr>
          <p:cNvSpPr/>
          <p:nvPr/>
        </p:nvSpPr>
        <p:spPr>
          <a:xfrm>
            <a:off x="2771964" y="723874"/>
            <a:ext cx="3334967" cy="5653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u="sng" dirty="0">
                <a:solidFill>
                  <a:schemeClr val="tx1"/>
                </a:solidFill>
              </a:rPr>
              <a:t>Encryption</a:t>
            </a:r>
            <a:endParaRPr lang="en-US" dirty="0">
              <a:solidFill>
                <a:schemeClr val="tx1"/>
              </a:solidFill>
            </a:endParaRPr>
          </a:p>
        </p:txBody>
      </p:sp>
      <p:sp>
        <p:nvSpPr>
          <p:cNvPr id="12" name="Cloud 11">
            <a:extLst>
              <a:ext uri="{FF2B5EF4-FFF2-40B4-BE49-F238E27FC236}">
                <a16:creationId xmlns:a16="http://schemas.microsoft.com/office/drawing/2014/main" id="{69B2757D-B539-43F3-8C55-219907DF7410}"/>
              </a:ext>
            </a:extLst>
          </p:cNvPr>
          <p:cNvSpPr/>
          <p:nvPr/>
        </p:nvSpPr>
        <p:spPr>
          <a:xfrm>
            <a:off x="3190420" y="4054937"/>
            <a:ext cx="2466823" cy="926423"/>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Add Diffusion</a:t>
            </a:r>
          </a:p>
        </p:txBody>
      </p:sp>
      <p:sp>
        <p:nvSpPr>
          <p:cNvPr id="18" name="TextBox 17">
            <a:extLst>
              <a:ext uri="{FF2B5EF4-FFF2-40B4-BE49-F238E27FC236}">
                <a16:creationId xmlns:a16="http://schemas.microsoft.com/office/drawing/2014/main" id="{B97FFA37-4241-4D45-9E93-5322596F9198}"/>
              </a:ext>
            </a:extLst>
          </p:cNvPr>
          <p:cNvSpPr txBox="1"/>
          <p:nvPr/>
        </p:nvSpPr>
        <p:spPr>
          <a:xfrm>
            <a:off x="609600" y="5303129"/>
            <a:ext cx="8077199" cy="830997"/>
          </a:xfrm>
          <a:prstGeom prst="rect">
            <a:avLst/>
          </a:prstGeom>
          <a:noFill/>
        </p:spPr>
        <p:txBody>
          <a:bodyPr wrap="square" rtlCol="0">
            <a:spAutoFit/>
          </a:bodyPr>
          <a:lstStyle/>
          <a:p>
            <a:pPr algn="ctr"/>
            <a:r>
              <a:rPr lang="en-US" sz="2400" b="1" dirty="0"/>
              <a:t>Quick Activity:</a:t>
            </a:r>
          </a:p>
          <a:p>
            <a:pPr algn="ctr"/>
            <a:r>
              <a:rPr lang="en-US" sz="2400" dirty="0"/>
              <a:t>Why is this harder to brute force?</a:t>
            </a:r>
          </a:p>
        </p:txBody>
      </p:sp>
      <p:sp>
        <p:nvSpPr>
          <p:cNvPr id="17" name="Rectangle 16">
            <a:extLst>
              <a:ext uri="{FF2B5EF4-FFF2-40B4-BE49-F238E27FC236}">
                <a16:creationId xmlns:a16="http://schemas.microsoft.com/office/drawing/2014/main" id="{589E7703-36F5-4D31-87E2-5BD16083B542}"/>
              </a:ext>
            </a:extLst>
          </p:cNvPr>
          <p:cNvSpPr/>
          <p:nvPr/>
        </p:nvSpPr>
        <p:spPr>
          <a:xfrm>
            <a:off x="465666" y="2806769"/>
            <a:ext cx="2009963" cy="1200329"/>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HAT</a:t>
            </a:r>
          </a:p>
        </p:txBody>
      </p:sp>
      <p:sp>
        <p:nvSpPr>
          <p:cNvPr id="20" name="Rectangle 19">
            <a:extLst>
              <a:ext uri="{FF2B5EF4-FFF2-40B4-BE49-F238E27FC236}">
                <a16:creationId xmlns:a16="http://schemas.microsoft.com/office/drawing/2014/main" id="{3FCA682E-DC47-4802-A434-FA8386B971D1}"/>
              </a:ext>
            </a:extLst>
          </p:cNvPr>
          <p:cNvSpPr/>
          <p:nvPr/>
        </p:nvSpPr>
        <p:spPr>
          <a:xfrm>
            <a:off x="2756349" y="2806769"/>
            <a:ext cx="3334967" cy="120032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solidFill>
              </a:rPr>
              <a:t>Cipher</a:t>
            </a:r>
          </a:p>
        </p:txBody>
      </p:sp>
      <p:sp>
        <p:nvSpPr>
          <p:cNvPr id="21" name="Rectangle 20">
            <a:extLst>
              <a:ext uri="{FF2B5EF4-FFF2-40B4-BE49-F238E27FC236}">
                <a16:creationId xmlns:a16="http://schemas.microsoft.com/office/drawing/2014/main" id="{A2FA31B4-BB40-4626-AA18-BD1702B045CF}"/>
              </a:ext>
            </a:extLst>
          </p:cNvPr>
          <p:cNvSpPr/>
          <p:nvPr/>
        </p:nvSpPr>
        <p:spPr>
          <a:xfrm>
            <a:off x="6372036" y="2806767"/>
            <a:ext cx="2009963" cy="1200329"/>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1fd</a:t>
            </a:r>
          </a:p>
        </p:txBody>
      </p:sp>
      <p:sp>
        <p:nvSpPr>
          <p:cNvPr id="23" name="Arrow: Right 22">
            <a:extLst>
              <a:ext uri="{FF2B5EF4-FFF2-40B4-BE49-F238E27FC236}">
                <a16:creationId xmlns:a16="http://schemas.microsoft.com/office/drawing/2014/main" id="{F12F9778-10C2-416E-82A7-B545A5FB9627}"/>
              </a:ext>
            </a:extLst>
          </p:cNvPr>
          <p:cNvSpPr/>
          <p:nvPr/>
        </p:nvSpPr>
        <p:spPr>
          <a:xfrm>
            <a:off x="2311850" y="3117767"/>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0F7812B2-442A-48A8-BEC9-A4550B19494F}"/>
              </a:ext>
            </a:extLst>
          </p:cNvPr>
          <p:cNvSpPr/>
          <p:nvPr/>
        </p:nvSpPr>
        <p:spPr>
          <a:xfrm>
            <a:off x="5927537" y="3155867"/>
            <a:ext cx="838200" cy="6538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22276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4FB6895-DC0B-4FD1-B47B-9F410975BBE4}"/>
              </a:ext>
            </a:extLst>
          </p:cNvPr>
          <p:cNvSpPr>
            <a:spLocks noGrp="1"/>
          </p:cNvSpPr>
          <p:nvPr>
            <p:ph type="title"/>
          </p:nvPr>
        </p:nvSpPr>
        <p:spPr>
          <a:xfrm>
            <a:off x="304800" y="0"/>
            <a:ext cx="5470526" cy="653854"/>
          </a:xfrm>
        </p:spPr>
        <p:txBody>
          <a:bodyPr/>
          <a:lstStyle/>
          <a:p>
            <a:r>
              <a:rPr lang="en-US" dirty="0"/>
              <a:t>Today’s Class</a:t>
            </a:r>
          </a:p>
        </p:txBody>
      </p:sp>
      <p:sp>
        <p:nvSpPr>
          <p:cNvPr id="6" name="TextBox 5">
            <a:extLst>
              <a:ext uri="{FF2B5EF4-FFF2-40B4-BE49-F238E27FC236}">
                <a16:creationId xmlns:a16="http://schemas.microsoft.com/office/drawing/2014/main" id="{8A84D407-6E4B-2047-BEB1-AF462C685741}"/>
              </a:ext>
            </a:extLst>
          </p:cNvPr>
          <p:cNvSpPr txBox="1"/>
          <p:nvPr/>
        </p:nvSpPr>
        <p:spPr>
          <a:xfrm>
            <a:off x="304800" y="5029200"/>
            <a:ext cx="8686800" cy="1200329"/>
          </a:xfrm>
          <a:prstGeom prst="rect">
            <a:avLst/>
          </a:prstGeom>
          <a:noFill/>
        </p:spPr>
        <p:txBody>
          <a:bodyPr wrap="square" rtlCol="0">
            <a:spAutoFit/>
          </a:bodyPr>
          <a:lstStyle/>
          <a:p>
            <a:pPr algn="ctr"/>
            <a:r>
              <a:rPr lang="en-US" sz="2400" dirty="0"/>
              <a:t>Today’s class will be heavy on </a:t>
            </a:r>
            <a:r>
              <a:rPr lang="en-US" sz="2400" b="1" dirty="0"/>
              <a:t>definitions</a:t>
            </a:r>
            <a:r>
              <a:rPr lang="en-US" sz="2400" dirty="0"/>
              <a:t> – take it seriously! Being able to speak with in the vernacular of cybersecurity professionals is critical in this career.</a:t>
            </a:r>
            <a:endParaRPr lang="en-US" sz="2400" b="1" dirty="0"/>
          </a:p>
        </p:txBody>
      </p:sp>
      <p:pic>
        <p:nvPicPr>
          <p:cNvPr id="3" name="Picture 2">
            <a:extLst>
              <a:ext uri="{FF2B5EF4-FFF2-40B4-BE49-F238E27FC236}">
                <a16:creationId xmlns:a16="http://schemas.microsoft.com/office/drawing/2014/main" id="{0E6F8604-D2C7-4D48-92CE-7767568A715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2527" b="13785"/>
          <a:stretch/>
        </p:blipFill>
        <p:spPr>
          <a:xfrm>
            <a:off x="0" y="990600"/>
            <a:ext cx="9144000" cy="3886200"/>
          </a:xfrm>
          <a:prstGeom prst="rect">
            <a:avLst/>
          </a:prstGeom>
        </p:spPr>
      </p:pic>
    </p:spTree>
    <p:extLst>
      <p:ext uri="{BB962C8B-B14F-4D97-AF65-F5344CB8AC3E}">
        <p14:creationId xmlns:p14="http://schemas.microsoft.com/office/powerpoint/2010/main" val="30243273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7515E5B-F360-4E44-A745-3DD18F22EC72}"/>
              </a:ext>
            </a:extLst>
          </p:cNvPr>
          <p:cNvSpPr txBox="1"/>
          <p:nvPr/>
        </p:nvSpPr>
        <p:spPr>
          <a:xfrm>
            <a:off x="465666" y="5181600"/>
            <a:ext cx="8077199" cy="1200329"/>
          </a:xfrm>
          <a:prstGeom prst="rect">
            <a:avLst/>
          </a:prstGeom>
          <a:noFill/>
        </p:spPr>
        <p:txBody>
          <a:bodyPr wrap="square" rtlCol="0">
            <a:spAutoFit/>
          </a:bodyPr>
          <a:lstStyle/>
          <a:p>
            <a:pPr algn="ctr"/>
            <a:r>
              <a:rPr lang="en-US" b="1" u="sng" dirty="0"/>
              <a:t>Confused? In Pain? </a:t>
            </a:r>
          </a:p>
          <a:p>
            <a:pPr algn="ctr"/>
            <a:r>
              <a:rPr lang="en-US" dirty="0"/>
              <a:t>Don’t worry about it! Modern cryptography systems handle this for you. This is why cryptography is best left to standards and experts. But it’s important to understand the broad concepts!</a:t>
            </a:r>
          </a:p>
        </p:txBody>
      </p:sp>
      <p:pic>
        <p:nvPicPr>
          <p:cNvPr id="4" name="Picture 3">
            <a:extLst>
              <a:ext uri="{FF2B5EF4-FFF2-40B4-BE49-F238E27FC236}">
                <a16:creationId xmlns:a16="http://schemas.microsoft.com/office/drawing/2014/main" id="{88C9027A-C300-43A0-8BEA-4B36F85D280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1111"/>
          <a:stretch/>
        </p:blipFill>
        <p:spPr>
          <a:xfrm>
            <a:off x="0" y="228600"/>
            <a:ext cx="9144000" cy="4876800"/>
          </a:xfrm>
          <a:prstGeom prst="rect">
            <a:avLst/>
          </a:prstGeom>
        </p:spPr>
      </p:pic>
    </p:spTree>
    <p:extLst>
      <p:ext uri="{BB962C8B-B14F-4D97-AF65-F5344CB8AC3E}">
        <p14:creationId xmlns:p14="http://schemas.microsoft.com/office/powerpoint/2010/main" val="14766298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DC68B-22FE-4817-BEE3-75D9BF9E052B}"/>
              </a:ext>
            </a:extLst>
          </p:cNvPr>
          <p:cNvSpPr>
            <a:spLocks noGrp="1"/>
          </p:cNvSpPr>
          <p:nvPr>
            <p:ph type="title"/>
          </p:nvPr>
        </p:nvSpPr>
        <p:spPr/>
        <p:txBody>
          <a:bodyPr/>
          <a:lstStyle/>
          <a:p>
            <a:r>
              <a:rPr lang="en-US" dirty="0"/>
              <a:t>Cryptographic Strength</a:t>
            </a:r>
          </a:p>
        </p:txBody>
      </p:sp>
    </p:spTree>
    <p:extLst>
      <p:ext uri="{BB962C8B-B14F-4D97-AF65-F5344CB8AC3E}">
        <p14:creationId xmlns:p14="http://schemas.microsoft.com/office/powerpoint/2010/main" val="31290076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Defining Cryptographic Strength</a:t>
            </a:r>
          </a:p>
        </p:txBody>
      </p:sp>
      <p:sp>
        <p:nvSpPr>
          <p:cNvPr id="4" name="TextBox 3">
            <a:extLst>
              <a:ext uri="{FF2B5EF4-FFF2-40B4-BE49-F238E27FC236}">
                <a16:creationId xmlns:a16="http://schemas.microsoft.com/office/drawing/2014/main" id="{EE566397-75F1-4B58-AD4B-DE5DAEA3D21C}"/>
              </a:ext>
            </a:extLst>
          </p:cNvPr>
          <p:cNvSpPr txBox="1"/>
          <p:nvPr/>
        </p:nvSpPr>
        <p:spPr>
          <a:xfrm>
            <a:off x="533400" y="5410200"/>
            <a:ext cx="8077199" cy="769441"/>
          </a:xfrm>
          <a:prstGeom prst="rect">
            <a:avLst/>
          </a:prstGeom>
          <a:noFill/>
        </p:spPr>
        <p:txBody>
          <a:bodyPr wrap="square" rtlCol="0">
            <a:spAutoFit/>
          </a:bodyPr>
          <a:lstStyle/>
          <a:p>
            <a:pPr algn="ctr"/>
            <a:r>
              <a:rPr lang="en-US" sz="2200" dirty="0"/>
              <a:t>Like passwords, the strength of a cipher can be measured on the basis of how quickly it can be cracked through brute force.</a:t>
            </a:r>
          </a:p>
        </p:txBody>
      </p:sp>
      <p:pic>
        <p:nvPicPr>
          <p:cNvPr id="5" name="Picture 4" descr="A picture containing indoor, wall, person, black&#10;&#10;Description generated with very high confidence">
            <a:extLst>
              <a:ext uri="{FF2B5EF4-FFF2-40B4-BE49-F238E27FC236}">
                <a16:creationId xmlns:a16="http://schemas.microsoft.com/office/drawing/2014/main" id="{7F85D453-FD7A-4EB1-BA3B-2DB7D89D419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19200" y="758727"/>
            <a:ext cx="6858000" cy="4572000"/>
          </a:xfrm>
          <a:prstGeom prst="rect">
            <a:avLst/>
          </a:prstGeom>
        </p:spPr>
      </p:pic>
    </p:spTree>
    <p:extLst>
      <p:ext uri="{BB962C8B-B14F-4D97-AF65-F5344CB8AC3E}">
        <p14:creationId xmlns:p14="http://schemas.microsoft.com/office/powerpoint/2010/main" val="16651371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rmAutofit lnSpcReduction="10000"/>
          </a:bodyPr>
          <a:lstStyle/>
          <a:p>
            <a:pPr marL="0" indent="0">
              <a:lnSpc>
                <a:spcPct val="120000"/>
              </a:lnSpc>
              <a:buNone/>
            </a:pPr>
            <a:r>
              <a:rPr lang="en-US" sz="2400" b="1" u="sng" dirty="0"/>
              <a:t>Instructions</a:t>
            </a:r>
          </a:p>
          <a:p>
            <a:pPr marL="0" indent="0">
              <a:lnSpc>
                <a:spcPct val="120000"/>
              </a:lnSpc>
              <a:buNone/>
            </a:pPr>
            <a:r>
              <a:rPr lang="en-US" sz="2400" dirty="0"/>
              <a:t>Assuming you needed to attempt every combination possible in the below scenarios how many combinations would it take? </a:t>
            </a:r>
          </a:p>
          <a:p>
            <a:pPr marL="457200" indent="-457200">
              <a:lnSpc>
                <a:spcPct val="120000"/>
              </a:lnSpc>
              <a:buAutoNum type="arabicPeriod"/>
            </a:pPr>
            <a:r>
              <a:rPr lang="en-US" sz="2400" dirty="0"/>
              <a:t>3 Letter Word (All Letters, All Lower Case)</a:t>
            </a:r>
          </a:p>
          <a:p>
            <a:pPr marL="457200" indent="-457200">
              <a:lnSpc>
                <a:spcPct val="120000"/>
              </a:lnSpc>
              <a:buAutoNum type="arabicPeriod"/>
            </a:pPr>
            <a:r>
              <a:rPr lang="en-US" sz="2400" dirty="0"/>
              <a:t>4 Letter Word (All Letters, All Lower Case)</a:t>
            </a:r>
          </a:p>
          <a:p>
            <a:pPr marL="457200" indent="-457200">
              <a:lnSpc>
                <a:spcPct val="120000"/>
              </a:lnSpc>
              <a:buAutoNum type="arabicPeriod"/>
            </a:pPr>
            <a:r>
              <a:rPr lang="en-US" sz="2400" dirty="0"/>
              <a:t>4 Letter Word (Upper Case and Lower Case)</a:t>
            </a:r>
          </a:p>
          <a:p>
            <a:pPr marL="457200" indent="-457200">
              <a:lnSpc>
                <a:spcPct val="120000"/>
              </a:lnSpc>
              <a:buAutoNum type="arabicPeriod"/>
            </a:pPr>
            <a:r>
              <a:rPr lang="en-US" sz="2400" dirty="0"/>
              <a:t>4 Alphanumeric Characters</a:t>
            </a:r>
          </a:p>
          <a:p>
            <a:pPr marL="457200" indent="-457200">
              <a:lnSpc>
                <a:spcPct val="120000"/>
              </a:lnSpc>
              <a:buAutoNum type="arabicPeriod"/>
            </a:pPr>
            <a:r>
              <a:rPr lang="en-US" sz="2400" dirty="0"/>
              <a:t>4 Characters (Any on Keyboard)</a:t>
            </a:r>
          </a:p>
          <a:p>
            <a:pPr marL="0" indent="0">
              <a:lnSpc>
                <a:spcPct val="120000"/>
              </a:lnSpc>
              <a:buNone/>
            </a:pPr>
            <a:r>
              <a:rPr lang="en-US" sz="2400" b="1" u="sng" dirty="0"/>
              <a:t>Hint:</a:t>
            </a:r>
          </a:p>
          <a:p>
            <a:pPr marL="0" indent="0">
              <a:lnSpc>
                <a:spcPct val="120000"/>
              </a:lnSpc>
              <a:buNone/>
            </a:pPr>
            <a:r>
              <a:rPr lang="en-US" sz="2400" dirty="0"/>
              <a:t>Look into Calculating Combinations</a:t>
            </a:r>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2971932" y="80936"/>
            <a:ext cx="5972198" cy="411480"/>
          </a:xfrm>
        </p:spPr>
        <p:txBody>
          <a:bodyPr/>
          <a:lstStyle/>
          <a:p>
            <a:r>
              <a:rPr lang="en-US" dirty="0"/>
              <a:t>Activity: Measuring Complexity (10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092003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Measuring Complexity (Answered)</a:t>
            </a:r>
          </a:p>
        </p:txBody>
      </p:sp>
      <p:sp>
        <p:nvSpPr>
          <p:cNvPr id="3" name="Content Placeholder 1">
            <a:extLst>
              <a:ext uri="{FF2B5EF4-FFF2-40B4-BE49-F238E27FC236}">
                <a16:creationId xmlns:a16="http://schemas.microsoft.com/office/drawing/2014/main" id="{8ECBF6C7-CD2D-4651-A328-9FACB2B072E8}"/>
              </a:ext>
            </a:extLst>
          </p:cNvPr>
          <p:cNvSpPr txBox="1">
            <a:spLocks/>
          </p:cNvSpPr>
          <p:nvPr/>
        </p:nvSpPr>
        <p:spPr>
          <a:xfrm>
            <a:off x="304800" y="838200"/>
            <a:ext cx="8616470" cy="533400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Courier New" panose="02070309020205020404" pitchFamily="49" charset="0"/>
              <a:buChar char="o"/>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ü"/>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ü"/>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nSpc>
                <a:spcPct val="120000"/>
              </a:lnSpc>
              <a:buFont typeface="Arial" panose="020B0604020202020204" pitchFamily="34" charset="0"/>
              <a:buAutoNum type="arabicPeriod"/>
            </a:pPr>
            <a:r>
              <a:rPr lang="en-US" sz="2400" dirty="0"/>
              <a:t>3 Letter Word (All Letters, All Lower Case)</a:t>
            </a:r>
            <a:br>
              <a:rPr lang="en-US" sz="2400" dirty="0"/>
            </a:br>
            <a:r>
              <a:rPr lang="en-US" sz="2400" b="1" dirty="0"/>
              <a:t>26^3 = 17,576</a:t>
            </a:r>
            <a:endParaRPr lang="en-US" sz="2400" dirty="0"/>
          </a:p>
          <a:p>
            <a:pPr marL="457200" indent="-457200">
              <a:lnSpc>
                <a:spcPct val="120000"/>
              </a:lnSpc>
              <a:buFont typeface="Arial" panose="020B0604020202020204" pitchFamily="34" charset="0"/>
              <a:buAutoNum type="arabicPeriod"/>
            </a:pPr>
            <a:r>
              <a:rPr lang="en-US" sz="2400" dirty="0"/>
              <a:t>4 Letter Word (All Letters, All Lower Case)</a:t>
            </a:r>
            <a:br>
              <a:rPr lang="en-US" sz="2400" dirty="0"/>
            </a:br>
            <a:r>
              <a:rPr lang="en-US" sz="2400" b="1" dirty="0"/>
              <a:t>26^4 = 456,976</a:t>
            </a:r>
            <a:endParaRPr lang="en-US" sz="2400" dirty="0"/>
          </a:p>
          <a:p>
            <a:pPr marL="457200" indent="-457200">
              <a:lnSpc>
                <a:spcPct val="120000"/>
              </a:lnSpc>
              <a:buFont typeface="Arial" panose="020B0604020202020204" pitchFamily="34" charset="0"/>
              <a:buAutoNum type="arabicPeriod"/>
            </a:pPr>
            <a:r>
              <a:rPr lang="en-US" sz="2400" dirty="0"/>
              <a:t>4 Letter Word (Upper Case and Lower Case)</a:t>
            </a:r>
            <a:br>
              <a:rPr lang="en-US" sz="2400" dirty="0"/>
            </a:br>
            <a:r>
              <a:rPr lang="en-US" sz="2400" b="1" dirty="0"/>
              <a:t>52^4 = 7,311,616</a:t>
            </a:r>
          </a:p>
          <a:p>
            <a:pPr marL="457200" indent="-457200">
              <a:lnSpc>
                <a:spcPct val="120000"/>
              </a:lnSpc>
              <a:buFont typeface="Arial" panose="020B0604020202020204" pitchFamily="34" charset="0"/>
              <a:buAutoNum type="arabicPeriod"/>
            </a:pPr>
            <a:r>
              <a:rPr lang="en-US" sz="2400" dirty="0"/>
              <a:t>4 Alphanumeric Characters</a:t>
            </a:r>
            <a:br>
              <a:rPr lang="en-US" sz="2400" dirty="0"/>
            </a:br>
            <a:r>
              <a:rPr lang="en-US" sz="2400" b="1" dirty="0"/>
              <a:t>62^4 = 14,776,336</a:t>
            </a:r>
            <a:endParaRPr lang="en-US" sz="2400" dirty="0"/>
          </a:p>
          <a:p>
            <a:pPr marL="457200" indent="-457200">
              <a:lnSpc>
                <a:spcPct val="120000"/>
              </a:lnSpc>
              <a:buFont typeface="Arial" panose="020B0604020202020204" pitchFamily="34" charset="0"/>
              <a:buAutoNum type="arabicPeriod"/>
            </a:pPr>
            <a:r>
              <a:rPr lang="en-US" sz="2400" dirty="0"/>
              <a:t>4 Characters (Any on Keyboard)</a:t>
            </a:r>
            <a:br>
              <a:rPr lang="en-US" sz="2400" dirty="0"/>
            </a:br>
            <a:r>
              <a:rPr lang="en-US" sz="2400" b="1" dirty="0"/>
              <a:t>96^4 = 84,934,656</a:t>
            </a:r>
          </a:p>
          <a:p>
            <a:pPr marL="457200" indent="-457200">
              <a:lnSpc>
                <a:spcPct val="120000"/>
              </a:lnSpc>
              <a:buFont typeface="Arial" panose="020B0604020202020204" pitchFamily="34" charset="0"/>
              <a:buAutoNum type="arabicPeriod"/>
            </a:pPr>
            <a:endParaRPr lang="en-US" sz="2400" b="1" dirty="0"/>
          </a:p>
        </p:txBody>
      </p:sp>
      <p:sp>
        <p:nvSpPr>
          <p:cNvPr id="4" name="Rectangle 3">
            <a:extLst>
              <a:ext uri="{FF2B5EF4-FFF2-40B4-BE49-F238E27FC236}">
                <a16:creationId xmlns:a16="http://schemas.microsoft.com/office/drawing/2014/main" id="{A13463FC-FCF1-4B36-A28E-5D068FA91AEF}"/>
              </a:ext>
            </a:extLst>
          </p:cNvPr>
          <p:cNvSpPr/>
          <p:nvPr/>
        </p:nvSpPr>
        <p:spPr>
          <a:xfrm>
            <a:off x="5936770" y="3968781"/>
            <a:ext cx="2971800" cy="2025619"/>
          </a:xfrm>
          <a:prstGeom prst="rect">
            <a:avLst/>
          </a:prstGeom>
        </p:spPr>
        <p:txBody>
          <a:bodyPr wrap="square">
            <a:spAutoFit/>
          </a:bodyPr>
          <a:lstStyle/>
          <a:p>
            <a:pPr algn="ctr">
              <a:lnSpc>
                <a:spcPct val="120000"/>
              </a:lnSpc>
            </a:pPr>
            <a:r>
              <a:rPr lang="en-US" sz="3600" b="1" dirty="0">
                <a:solidFill>
                  <a:srgbClr val="FF0000"/>
                </a:solidFill>
              </a:rPr>
              <a:t>Nearly 5000x more complex.</a:t>
            </a:r>
            <a:endParaRPr lang="en-US" sz="3600" dirty="0">
              <a:solidFill>
                <a:srgbClr val="FF0000"/>
              </a:solidFill>
            </a:endParaRPr>
          </a:p>
        </p:txBody>
      </p:sp>
    </p:spTree>
    <p:extLst>
      <p:ext uri="{BB962C8B-B14F-4D97-AF65-F5344CB8AC3E}">
        <p14:creationId xmlns:p14="http://schemas.microsoft.com/office/powerpoint/2010/main" val="39539425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The Size of Key Spaces</a:t>
            </a:r>
          </a:p>
        </p:txBody>
      </p:sp>
      <p:sp>
        <p:nvSpPr>
          <p:cNvPr id="3" name="Content Placeholder 1">
            <a:extLst>
              <a:ext uri="{FF2B5EF4-FFF2-40B4-BE49-F238E27FC236}">
                <a16:creationId xmlns:a16="http://schemas.microsoft.com/office/drawing/2014/main" id="{226883E1-1D9C-4EB1-9C13-8AD450FE3D38}"/>
              </a:ext>
            </a:extLst>
          </p:cNvPr>
          <p:cNvSpPr txBox="1">
            <a:spLocks/>
          </p:cNvSpPr>
          <p:nvPr/>
        </p:nvSpPr>
        <p:spPr>
          <a:xfrm>
            <a:off x="263765" y="5289746"/>
            <a:ext cx="8616470" cy="838200"/>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Courier New" panose="02070309020205020404" pitchFamily="49" charset="0"/>
              <a:buChar char="o"/>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ü"/>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ü"/>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0000"/>
              </a:lnSpc>
              <a:buNone/>
            </a:pPr>
            <a:r>
              <a:rPr lang="en-US" sz="2400" b="1" dirty="0"/>
              <a:t>Key Space </a:t>
            </a:r>
            <a:r>
              <a:rPr lang="en-US" sz="2400" dirty="0"/>
              <a:t>refers to the total number of potential keys that are possible within an encryption system.</a:t>
            </a:r>
            <a:endParaRPr lang="en-US" sz="2400" b="1" dirty="0"/>
          </a:p>
        </p:txBody>
      </p:sp>
      <p:sp>
        <p:nvSpPr>
          <p:cNvPr id="4" name="Rectangle 3">
            <a:extLst>
              <a:ext uri="{FF2B5EF4-FFF2-40B4-BE49-F238E27FC236}">
                <a16:creationId xmlns:a16="http://schemas.microsoft.com/office/drawing/2014/main" id="{9F72FFE2-D91D-4172-A111-0155EFC2D5F6}"/>
              </a:ext>
            </a:extLst>
          </p:cNvPr>
          <p:cNvSpPr/>
          <p:nvPr/>
        </p:nvSpPr>
        <p:spPr>
          <a:xfrm>
            <a:off x="2980716" y="2371635"/>
            <a:ext cx="3334967" cy="120032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solidFill>
              </a:rPr>
              <a:t>Cipher</a:t>
            </a:r>
          </a:p>
        </p:txBody>
      </p:sp>
      <p:sp>
        <p:nvSpPr>
          <p:cNvPr id="5" name="Rectangle 4">
            <a:extLst>
              <a:ext uri="{FF2B5EF4-FFF2-40B4-BE49-F238E27FC236}">
                <a16:creationId xmlns:a16="http://schemas.microsoft.com/office/drawing/2014/main" id="{97B22ED1-2BDD-4E29-9CB4-7A109505B80B}"/>
              </a:ext>
            </a:extLst>
          </p:cNvPr>
          <p:cNvSpPr/>
          <p:nvPr/>
        </p:nvSpPr>
        <p:spPr>
          <a:xfrm>
            <a:off x="317501" y="984063"/>
            <a:ext cx="2044700" cy="8382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Possible Key</a:t>
            </a:r>
          </a:p>
          <a:p>
            <a:pPr algn="ctr"/>
            <a:r>
              <a:rPr lang="en-US" b="1" dirty="0">
                <a:solidFill>
                  <a:schemeClr val="bg1"/>
                </a:solidFill>
              </a:rPr>
              <a:t>123</a:t>
            </a:r>
          </a:p>
        </p:txBody>
      </p:sp>
      <p:sp>
        <p:nvSpPr>
          <p:cNvPr id="6" name="Rectangle 5">
            <a:extLst>
              <a:ext uri="{FF2B5EF4-FFF2-40B4-BE49-F238E27FC236}">
                <a16:creationId xmlns:a16="http://schemas.microsoft.com/office/drawing/2014/main" id="{78D797FF-95AB-4DF0-A36F-E74445C06BF9}"/>
              </a:ext>
            </a:extLst>
          </p:cNvPr>
          <p:cNvSpPr/>
          <p:nvPr/>
        </p:nvSpPr>
        <p:spPr>
          <a:xfrm>
            <a:off x="317501" y="3886200"/>
            <a:ext cx="2044700" cy="8382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Possible Key</a:t>
            </a:r>
          </a:p>
          <a:p>
            <a:pPr algn="ctr"/>
            <a:r>
              <a:rPr lang="en-US" b="1" dirty="0">
                <a:solidFill>
                  <a:schemeClr val="bg1"/>
                </a:solidFill>
              </a:rPr>
              <a:t>243</a:t>
            </a:r>
          </a:p>
        </p:txBody>
      </p:sp>
      <p:sp>
        <p:nvSpPr>
          <p:cNvPr id="7" name="Rectangle 6">
            <a:extLst>
              <a:ext uri="{FF2B5EF4-FFF2-40B4-BE49-F238E27FC236}">
                <a16:creationId xmlns:a16="http://schemas.microsoft.com/office/drawing/2014/main" id="{6ABC649E-B978-49A7-BD3F-F1C386683FF6}"/>
              </a:ext>
            </a:extLst>
          </p:cNvPr>
          <p:cNvSpPr/>
          <p:nvPr/>
        </p:nvSpPr>
        <p:spPr>
          <a:xfrm>
            <a:off x="6781801" y="1012727"/>
            <a:ext cx="2044700" cy="8382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Possible Key</a:t>
            </a:r>
          </a:p>
          <a:p>
            <a:pPr algn="ctr"/>
            <a:r>
              <a:rPr lang="en-US" b="1" dirty="0">
                <a:solidFill>
                  <a:schemeClr val="bg1"/>
                </a:solidFill>
              </a:rPr>
              <a:t>563</a:t>
            </a:r>
          </a:p>
        </p:txBody>
      </p:sp>
      <p:sp>
        <p:nvSpPr>
          <p:cNvPr id="8" name="Rectangle 7">
            <a:extLst>
              <a:ext uri="{FF2B5EF4-FFF2-40B4-BE49-F238E27FC236}">
                <a16:creationId xmlns:a16="http://schemas.microsoft.com/office/drawing/2014/main" id="{2DC7BB01-EBC9-4D57-BF7B-30CDDADD865C}"/>
              </a:ext>
            </a:extLst>
          </p:cNvPr>
          <p:cNvSpPr/>
          <p:nvPr/>
        </p:nvSpPr>
        <p:spPr>
          <a:xfrm>
            <a:off x="6822835" y="3886200"/>
            <a:ext cx="2044700" cy="8382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Possible Key</a:t>
            </a:r>
          </a:p>
          <a:p>
            <a:pPr algn="ctr"/>
            <a:r>
              <a:rPr lang="en-US" b="1" dirty="0">
                <a:solidFill>
                  <a:schemeClr val="bg1"/>
                </a:solidFill>
              </a:rPr>
              <a:t>943</a:t>
            </a:r>
          </a:p>
        </p:txBody>
      </p:sp>
      <p:cxnSp>
        <p:nvCxnSpPr>
          <p:cNvPr id="10" name="Straight Arrow Connector 9">
            <a:extLst>
              <a:ext uri="{FF2B5EF4-FFF2-40B4-BE49-F238E27FC236}">
                <a16:creationId xmlns:a16="http://schemas.microsoft.com/office/drawing/2014/main" id="{5CF06267-0E58-4C37-A7FD-F1254AB3AE66}"/>
              </a:ext>
            </a:extLst>
          </p:cNvPr>
          <p:cNvCxnSpPr/>
          <p:nvPr/>
        </p:nvCxnSpPr>
        <p:spPr>
          <a:xfrm flipH="1" flipV="1">
            <a:off x="2057400" y="1676400"/>
            <a:ext cx="1219200" cy="838200"/>
          </a:xfrm>
          <a:prstGeom prst="straightConnector1">
            <a:avLst/>
          </a:prstGeom>
          <a:ln w="73025">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7156299-AAE9-4122-BEEF-B9CC8510B830}"/>
              </a:ext>
            </a:extLst>
          </p:cNvPr>
          <p:cNvCxnSpPr>
            <a:cxnSpLocks/>
          </p:cNvCxnSpPr>
          <p:nvPr/>
        </p:nvCxnSpPr>
        <p:spPr>
          <a:xfrm flipH="1">
            <a:off x="2218717" y="3289300"/>
            <a:ext cx="1066800" cy="904964"/>
          </a:xfrm>
          <a:prstGeom prst="straightConnector1">
            <a:avLst/>
          </a:prstGeom>
          <a:ln w="73025">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F137D13-A08A-479D-960B-875E12CBEDE4}"/>
              </a:ext>
            </a:extLst>
          </p:cNvPr>
          <p:cNvCxnSpPr>
            <a:cxnSpLocks/>
          </p:cNvCxnSpPr>
          <p:nvPr/>
        </p:nvCxnSpPr>
        <p:spPr>
          <a:xfrm>
            <a:off x="5972784" y="3235619"/>
            <a:ext cx="965199" cy="857054"/>
          </a:xfrm>
          <a:prstGeom prst="straightConnector1">
            <a:avLst/>
          </a:prstGeom>
          <a:ln w="73025">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6C0394D-F981-47A2-B116-A43BC0A1038E}"/>
              </a:ext>
            </a:extLst>
          </p:cNvPr>
          <p:cNvCxnSpPr>
            <a:cxnSpLocks/>
          </p:cNvCxnSpPr>
          <p:nvPr/>
        </p:nvCxnSpPr>
        <p:spPr>
          <a:xfrm flipV="1">
            <a:off x="6137884" y="1676400"/>
            <a:ext cx="800099" cy="789237"/>
          </a:xfrm>
          <a:prstGeom prst="straightConnector1">
            <a:avLst/>
          </a:prstGeom>
          <a:ln w="730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69838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Caesar’s Key Space</a:t>
            </a:r>
          </a:p>
        </p:txBody>
      </p:sp>
      <p:pic>
        <p:nvPicPr>
          <p:cNvPr id="1026" name="Picture 2" descr="Image result for caesar cipher">
            <a:extLst>
              <a:ext uri="{FF2B5EF4-FFF2-40B4-BE49-F238E27FC236}">
                <a16:creationId xmlns:a16="http://schemas.microsoft.com/office/drawing/2014/main" id="{E35C8000-F4D8-43EC-909C-68F1D5D245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862013"/>
            <a:ext cx="5133975" cy="513397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116E62A-049E-4F53-930E-EC4BF72F044F}"/>
              </a:ext>
            </a:extLst>
          </p:cNvPr>
          <p:cNvSpPr/>
          <p:nvPr/>
        </p:nvSpPr>
        <p:spPr>
          <a:xfrm>
            <a:off x="5791200" y="1752600"/>
            <a:ext cx="3200400" cy="4446602"/>
          </a:xfrm>
          <a:prstGeom prst="rect">
            <a:avLst/>
          </a:prstGeom>
        </p:spPr>
        <p:txBody>
          <a:bodyPr wrap="square">
            <a:spAutoFit/>
          </a:bodyPr>
          <a:lstStyle/>
          <a:p>
            <a:pPr algn="ctr">
              <a:lnSpc>
                <a:spcPct val="120000"/>
              </a:lnSpc>
            </a:pPr>
            <a:r>
              <a:rPr lang="en-US" sz="2400" dirty="0"/>
              <a:t>Since the possibilities for key shifts align with the alphabet...</a:t>
            </a:r>
          </a:p>
          <a:p>
            <a:pPr algn="ctr">
              <a:lnSpc>
                <a:spcPct val="120000"/>
              </a:lnSpc>
            </a:pPr>
            <a:endParaRPr lang="en-US" sz="2400" dirty="0"/>
          </a:p>
          <a:p>
            <a:pPr algn="ctr">
              <a:lnSpc>
                <a:spcPct val="120000"/>
              </a:lnSpc>
            </a:pPr>
            <a:r>
              <a:rPr lang="en-US" sz="2400" b="1" dirty="0"/>
              <a:t>The Key Space is: </a:t>
            </a:r>
            <a:br>
              <a:rPr lang="en-US" sz="2400" b="1" dirty="0"/>
            </a:br>
            <a:r>
              <a:rPr lang="en-US" sz="2400" b="1" dirty="0"/>
              <a:t>{1 … 25}</a:t>
            </a:r>
          </a:p>
          <a:p>
            <a:pPr algn="ctr">
              <a:lnSpc>
                <a:spcPct val="120000"/>
              </a:lnSpc>
            </a:pPr>
            <a:endParaRPr lang="en-US" sz="2400" b="1" dirty="0"/>
          </a:p>
          <a:p>
            <a:pPr algn="ctr">
              <a:lnSpc>
                <a:spcPct val="120000"/>
              </a:lnSpc>
            </a:pPr>
            <a:r>
              <a:rPr lang="en-US" sz="2200" dirty="0"/>
              <a:t>(25 different options)</a:t>
            </a:r>
          </a:p>
          <a:p>
            <a:pPr algn="ctr">
              <a:lnSpc>
                <a:spcPct val="120000"/>
              </a:lnSpc>
            </a:pPr>
            <a:endParaRPr lang="en-US" sz="2400" dirty="0"/>
          </a:p>
          <a:p>
            <a:pPr algn="ctr">
              <a:lnSpc>
                <a:spcPct val="120000"/>
              </a:lnSpc>
            </a:pPr>
            <a:endParaRPr lang="en-US" sz="2400" dirty="0"/>
          </a:p>
        </p:txBody>
      </p:sp>
    </p:spTree>
    <p:extLst>
      <p:ext uri="{BB962C8B-B14F-4D97-AF65-F5344CB8AC3E}">
        <p14:creationId xmlns:p14="http://schemas.microsoft.com/office/powerpoint/2010/main" val="18659176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err="1"/>
              <a:t>Vigenere’s</a:t>
            </a:r>
            <a:r>
              <a:rPr lang="en-US" dirty="0"/>
              <a:t> Key Space</a:t>
            </a:r>
          </a:p>
        </p:txBody>
      </p:sp>
      <p:pic>
        <p:nvPicPr>
          <p:cNvPr id="2052" name="Picture 4" descr="https://pages.mtu.edu/~shene/NSF-4/Tutorial/VIG/FIG-VIG-Table.jpg">
            <a:extLst>
              <a:ext uri="{FF2B5EF4-FFF2-40B4-BE49-F238E27FC236}">
                <a16:creationId xmlns:a16="http://schemas.microsoft.com/office/drawing/2014/main" id="{FFA1E924-789A-47DA-8B8F-630EF14AE7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 y="914400"/>
            <a:ext cx="5654842" cy="35814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6715832-4753-4D49-93F2-C2D86ED7F089}"/>
              </a:ext>
            </a:extLst>
          </p:cNvPr>
          <p:cNvSpPr/>
          <p:nvPr/>
        </p:nvSpPr>
        <p:spPr>
          <a:xfrm>
            <a:off x="5921542" y="838200"/>
            <a:ext cx="3200400" cy="3718197"/>
          </a:xfrm>
          <a:prstGeom prst="rect">
            <a:avLst/>
          </a:prstGeom>
        </p:spPr>
        <p:txBody>
          <a:bodyPr wrap="square">
            <a:spAutoFit/>
          </a:bodyPr>
          <a:lstStyle/>
          <a:p>
            <a:pPr marL="285750" indent="-285750">
              <a:lnSpc>
                <a:spcPct val="120000"/>
              </a:lnSpc>
              <a:buFont typeface="Arial" panose="020B0604020202020204" pitchFamily="34" charset="0"/>
              <a:buChar char="•"/>
            </a:pPr>
            <a:r>
              <a:rPr lang="en-US" dirty="0"/>
              <a:t>In the Vigenere Cipher, a </a:t>
            </a:r>
            <a:r>
              <a:rPr lang="en-US" b="1" dirty="0"/>
              <a:t>word </a:t>
            </a:r>
            <a:r>
              <a:rPr lang="en-US" dirty="0"/>
              <a:t>is selected as a key. </a:t>
            </a:r>
          </a:p>
          <a:p>
            <a:pPr marL="285750" indent="-285750">
              <a:lnSpc>
                <a:spcPct val="120000"/>
              </a:lnSpc>
              <a:buFont typeface="Arial" panose="020B0604020202020204" pitchFamily="34" charset="0"/>
              <a:buChar char="•"/>
            </a:pPr>
            <a:endParaRPr lang="en-US" dirty="0"/>
          </a:p>
          <a:p>
            <a:pPr marL="285750" indent="-285750">
              <a:lnSpc>
                <a:spcPct val="120000"/>
              </a:lnSpc>
              <a:buFont typeface="Arial" panose="020B0604020202020204" pitchFamily="34" charset="0"/>
              <a:buChar char="•"/>
            </a:pPr>
            <a:r>
              <a:rPr lang="en-US" dirty="0"/>
              <a:t>Each letter of the plain text is shifted according to a corresponding letter of the key.</a:t>
            </a:r>
          </a:p>
          <a:p>
            <a:pPr marL="285750" indent="-285750">
              <a:lnSpc>
                <a:spcPct val="120000"/>
              </a:lnSpc>
              <a:buFont typeface="Arial" panose="020B0604020202020204" pitchFamily="34" charset="0"/>
              <a:buChar char="•"/>
            </a:pPr>
            <a:endParaRPr lang="en-US" dirty="0"/>
          </a:p>
          <a:p>
            <a:pPr marL="285750" indent="-285750">
              <a:lnSpc>
                <a:spcPct val="120000"/>
              </a:lnSpc>
              <a:buFont typeface="Arial" panose="020B0604020202020204" pitchFamily="34" charset="0"/>
              <a:buChar char="•"/>
            </a:pPr>
            <a:r>
              <a:rPr lang="en-US" dirty="0"/>
              <a:t>In essence, it involves multiple rounds of Caesar shifting.</a:t>
            </a:r>
          </a:p>
        </p:txBody>
      </p:sp>
      <p:sp>
        <p:nvSpPr>
          <p:cNvPr id="7" name="Rectangle 6">
            <a:extLst>
              <a:ext uri="{FF2B5EF4-FFF2-40B4-BE49-F238E27FC236}">
                <a16:creationId xmlns:a16="http://schemas.microsoft.com/office/drawing/2014/main" id="{1B0C95C2-ACAD-425C-83FF-DE36B56B71BE}"/>
              </a:ext>
            </a:extLst>
          </p:cNvPr>
          <p:cNvSpPr/>
          <p:nvPr/>
        </p:nvSpPr>
        <p:spPr>
          <a:xfrm>
            <a:off x="304800" y="4648200"/>
            <a:ext cx="8686800" cy="1723805"/>
          </a:xfrm>
          <a:prstGeom prst="rect">
            <a:avLst/>
          </a:prstGeom>
        </p:spPr>
        <p:txBody>
          <a:bodyPr wrap="square">
            <a:spAutoFit/>
          </a:bodyPr>
          <a:lstStyle/>
          <a:p>
            <a:pPr marL="285750" indent="-285750">
              <a:lnSpc>
                <a:spcPct val="120000"/>
              </a:lnSpc>
              <a:buFont typeface="Arial" panose="020B0604020202020204" pitchFamily="34" charset="0"/>
              <a:buChar char="•"/>
            </a:pPr>
            <a:r>
              <a:rPr lang="en-US" dirty="0"/>
              <a:t>The longer the key, the longer the Key Space.</a:t>
            </a:r>
          </a:p>
          <a:p>
            <a:pPr marL="285750" indent="-285750">
              <a:lnSpc>
                <a:spcPct val="120000"/>
              </a:lnSpc>
              <a:buFont typeface="Arial" panose="020B0604020202020204" pitchFamily="34" charset="0"/>
              <a:buChar char="•"/>
            </a:pPr>
            <a:endParaRPr lang="en-US" dirty="0"/>
          </a:p>
          <a:p>
            <a:pPr marL="742950" lvl="1" indent="-285750">
              <a:lnSpc>
                <a:spcPct val="120000"/>
              </a:lnSpc>
              <a:buFont typeface="Arial" panose="020B0604020202020204" pitchFamily="34" charset="0"/>
              <a:buChar char="•"/>
            </a:pPr>
            <a:r>
              <a:rPr lang="en-US" dirty="0"/>
              <a:t>A key of 10 letters thus has </a:t>
            </a:r>
            <a:r>
              <a:rPr lang="en-US" b="1" dirty="0"/>
              <a:t>26^10 options</a:t>
            </a:r>
          </a:p>
          <a:p>
            <a:pPr marL="742950" lvl="1" indent="-285750">
              <a:lnSpc>
                <a:spcPct val="120000"/>
              </a:lnSpc>
              <a:buFont typeface="Arial" panose="020B0604020202020204" pitchFamily="34" charset="0"/>
              <a:buChar char="•"/>
            </a:pPr>
            <a:endParaRPr lang="en-US" b="1" dirty="0"/>
          </a:p>
          <a:p>
            <a:pPr marL="742950" lvl="1" indent="-285750">
              <a:lnSpc>
                <a:spcPct val="120000"/>
              </a:lnSpc>
              <a:buFont typeface="Arial" panose="020B0604020202020204" pitchFamily="34" charset="0"/>
              <a:buChar char="•"/>
            </a:pPr>
            <a:r>
              <a:rPr lang="en-US" dirty="0"/>
              <a:t>A key of 100 letters thus has </a:t>
            </a:r>
            <a:r>
              <a:rPr lang="en-US" b="1" dirty="0"/>
              <a:t>26^100 options</a:t>
            </a:r>
          </a:p>
        </p:txBody>
      </p:sp>
    </p:spTree>
    <p:extLst>
      <p:ext uri="{BB962C8B-B14F-4D97-AF65-F5344CB8AC3E}">
        <p14:creationId xmlns:p14="http://schemas.microsoft.com/office/powerpoint/2010/main" val="31709459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AES’s Key Space</a:t>
            </a:r>
          </a:p>
        </p:txBody>
      </p:sp>
      <p:pic>
        <p:nvPicPr>
          <p:cNvPr id="3078" name="Picture 6" descr="AES-SubBytes.svg">
            <a:extLst>
              <a:ext uri="{FF2B5EF4-FFF2-40B4-BE49-F238E27FC236}">
                <a16:creationId xmlns:a16="http://schemas.microsoft.com/office/drawing/2014/main" id="{F203190D-5D13-41E3-88C8-821F722162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774896"/>
            <a:ext cx="7315200" cy="379306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A306DAE7-4C3E-413A-9FDE-0EBA955DBB19}"/>
              </a:ext>
            </a:extLst>
          </p:cNvPr>
          <p:cNvSpPr/>
          <p:nvPr/>
        </p:nvSpPr>
        <p:spPr>
          <a:xfrm>
            <a:off x="228600" y="4800600"/>
            <a:ext cx="8686800" cy="1391407"/>
          </a:xfrm>
          <a:prstGeom prst="rect">
            <a:avLst/>
          </a:prstGeom>
        </p:spPr>
        <p:txBody>
          <a:bodyPr wrap="square">
            <a:spAutoFit/>
          </a:bodyPr>
          <a:lstStyle/>
          <a:p>
            <a:pPr marL="285750" indent="-285750">
              <a:lnSpc>
                <a:spcPct val="120000"/>
              </a:lnSpc>
              <a:buFont typeface="Arial" panose="020B0604020202020204" pitchFamily="34" charset="0"/>
              <a:buChar char="•"/>
            </a:pPr>
            <a:r>
              <a:rPr lang="en-US" dirty="0"/>
              <a:t>AES the specification established as the standard for encrypting electronic data in the US by the National Institute of Standards and Technology (NIST) has a total key space of </a:t>
            </a:r>
            <a:r>
              <a:rPr lang="en-US" b="1" u="sng" dirty="0"/>
              <a:t>2^256 for a single byte of data</a:t>
            </a:r>
            <a:r>
              <a:rPr lang="en-US" dirty="0"/>
              <a:t>. This continues to balloon as the length of data increases.</a:t>
            </a:r>
          </a:p>
        </p:txBody>
      </p:sp>
    </p:spTree>
    <p:extLst>
      <p:ext uri="{BB962C8B-B14F-4D97-AF65-F5344CB8AC3E}">
        <p14:creationId xmlns:p14="http://schemas.microsoft.com/office/powerpoint/2010/main" val="13652087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DC68B-22FE-4817-BEE3-75D9BF9E052B}"/>
              </a:ext>
            </a:extLst>
          </p:cNvPr>
          <p:cNvSpPr>
            <a:spLocks noGrp="1"/>
          </p:cNvSpPr>
          <p:nvPr>
            <p:ph type="title"/>
          </p:nvPr>
        </p:nvSpPr>
        <p:spPr/>
        <p:txBody>
          <a:bodyPr/>
          <a:lstStyle/>
          <a:p>
            <a:r>
              <a:rPr lang="en-US" dirty="0"/>
              <a:t>Case Studies</a:t>
            </a:r>
          </a:p>
        </p:txBody>
      </p:sp>
    </p:spTree>
    <p:extLst>
      <p:ext uri="{BB962C8B-B14F-4D97-AF65-F5344CB8AC3E}">
        <p14:creationId xmlns:p14="http://schemas.microsoft.com/office/powerpoint/2010/main" val="237665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p:txBody>
          <a:bodyPr/>
          <a:lstStyle/>
          <a:p>
            <a:r>
              <a:rPr lang="en-US" dirty="0"/>
              <a:t>Today’s Goals</a:t>
            </a:r>
          </a:p>
        </p:txBody>
      </p:sp>
      <p:sp>
        <p:nvSpPr>
          <p:cNvPr id="6" name="TextBox 5">
            <a:extLst>
              <a:ext uri="{FF2B5EF4-FFF2-40B4-BE49-F238E27FC236}">
                <a16:creationId xmlns:a16="http://schemas.microsoft.com/office/drawing/2014/main" id="{4295E16A-DA1E-4A90-ABAE-920CC38E11FC}"/>
              </a:ext>
            </a:extLst>
          </p:cNvPr>
          <p:cNvSpPr txBox="1"/>
          <p:nvPr/>
        </p:nvSpPr>
        <p:spPr>
          <a:xfrm>
            <a:off x="457200" y="838200"/>
            <a:ext cx="8382000" cy="3893374"/>
          </a:xfrm>
          <a:prstGeom prst="rect">
            <a:avLst/>
          </a:prstGeom>
          <a:noFill/>
          <a:ln w="6350">
            <a:solidFill>
              <a:schemeClr val="tx1"/>
            </a:solidFill>
            <a:prstDash val="dash"/>
          </a:ln>
        </p:spPr>
        <p:txBody>
          <a:bodyPr wrap="square" rtlCol="0">
            <a:spAutoFit/>
          </a:bodyPr>
          <a:lstStyle/>
          <a:p>
            <a:r>
              <a:rPr lang="en-US" sz="1900" b="1" dirty="0"/>
              <a:t>By the end of class, you will be able to:</a:t>
            </a:r>
          </a:p>
          <a:p>
            <a:pPr marL="457200" indent="-457200">
              <a:buFont typeface="Wingdings" panose="05000000000000000000" pitchFamily="2" charset="2"/>
              <a:buChar char="q"/>
            </a:pPr>
            <a:endParaRPr lang="en-US" sz="1900" dirty="0"/>
          </a:p>
          <a:p>
            <a:pPr marL="457200" indent="-457200">
              <a:buFont typeface="Wingdings" panose="05000000000000000000" pitchFamily="2" charset="2"/>
              <a:buChar char="q"/>
            </a:pPr>
            <a:r>
              <a:rPr lang="en-US" sz="1900" dirty="0"/>
              <a:t>Articulate the fundamental goals of cryptography and the mechanisms by which strong ciphers achieve them.</a:t>
            </a:r>
          </a:p>
          <a:p>
            <a:pPr marL="457200" indent="-457200">
              <a:buFont typeface="Wingdings" panose="05000000000000000000" pitchFamily="2" charset="2"/>
              <a:buChar char="q"/>
            </a:pPr>
            <a:endParaRPr lang="en-US" sz="1900" b="1" dirty="0"/>
          </a:p>
          <a:p>
            <a:pPr marL="457200" indent="-457200">
              <a:buFont typeface="Wingdings" panose="05000000000000000000" pitchFamily="2" charset="2"/>
              <a:buChar char="q"/>
            </a:pPr>
            <a:r>
              <a:rPr lang="en-US" sz="1900" dirty="0"/>
              <a:t>Explain the concept of cryptographic strength and its relationship to the size of a cipher’s key space.</a:t>
            </a:r>
          </a:p>
          <a:p>
            <a:endParaRPr lang="en-US" sz="1900" dirty="0"/>
          </a:p>
          <a:p>
            <a:pPr marL="457200" indent="-457200">
              <a:buFont typeface="Wingdings" panose="05000000000000000000" pitchFamily="2" charset="2"/>
              <a:buChar char="q"/>
            </a:pPr>
            <a:r>
              <a:rPr lang="en-US" sz="1900" dirty="0"/>
              <a:t>Recognize the most common cryptosystems and further articulate a few of their strengths and weaknesses. </a:t>
            </a:r>
          </a:p>
          <a:p>
            <a:pPr marL="457200" indent="-457200">
              <a:buFont typeface="Wingdings" panose="05000000000000000000" pitchFamily="2" charset="2"/>
              <a:buChar char="q"/>
            </a:pPr>
            <a:endParaRPr lang="en-US" sz="1900" dirty="0"/>
          </a:p>
          <a:p>
            <a:pPr marL="457200" indent="-457200">
              <a:buFont typeface="Wingdings" panose="05000000000000000000" pitchFamily="2" charset="2"/>
              <a:buChar char="q"/>
            </a:pPr>
            <a:r>
              <a:rPr lang="en-US" sz="1900" dirty="0"/>
              <a:t>Speak proficiently about situations surrounding the cryptography space to technical and non-technical audiences. </a:t>
            </a:r>
          </a:p>
        </p:txBody>
      </p:sp>
    </p:spTree>
    <p:extLst>
      <p:ext uri="{BB962C8B-B14F-4D97-AF65-F5344CB8AC3E}">
        <p14:creationId xmlns:p14="http://schemas.microsoft.com/office/powerpoint/2010/main" val="42032637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rmAutofit/>
          </a:bodyPr>
          <a:lstStyle/>
          <a:p>
            <a:pPr marL="0" indent="0">
              <a:lnSpc>
                <a:spcPct val="120000"/>
              </a:lnSpc>
              <a:buNone/>
            </a:pPr>
            <a:r>
              <a:rPr lang="en-US" sz="2000" dirty="0"/>
              <a:t>Working in groups of three answer the following questions about DES. </a:t>
            </a:r>
          </a:p>
          <a:p>
            <a:pPr marL="457200" indent="-457200">
              <a:lnSpc>
                <a:spcPct val="120000"/>
              </a:lnSpc>
              <a:buAutoNum type="arabicPeriod"/>
            </a:pPr>
            <a:r>
              <a:rPr lang="en-US" sz="2000" dirty="0"/>
              <a:t>What is DES? Who created it? How long has it been around? </a:t>
            </a:r>
          </a:p>
          <a:p>
            <a:pPr marL="457200" indent="-457200">
              <a:lnSpc>
                <a:spcPct val="120000"/>
              </a:lnSpc>
              <a:buAutoNum type="arabicPeriod"/>
            </a:pPr>
            <a:endParaRPr lang="en-US" sz="2000" dirty="0"/>
          </a:p>
          <a:p>
            <a:pPr marL="457200" indent="-457200">
              <a:lnSpc>
                <a:spcPct val="120000"/>
              </a:lnSpc>
              <a:buAutoNum type="arabicPeriod"/>
            </a:pPr>
            <a:r>
              <a:rPr lang="en-US" sz="2000" dirty="0"/>
              <a:t>In January 1999 DES was publicly broken. </a:t>
            </a:r>
          </a:p>
          <a:p>
            <a:pPr marL="914400" lvl="1" indent="-457200">
              <a:lnSpc>
                <a:spcPct val="120000"/>
              </a:lnSpc>
              <a:buAutoNum type="arabicPeriod"/>
            </a:pPr>
            <a:r>
              <a:rPr lang="en-US" sz="2000" dirty="0"/>
              <a:t>How did this happen?</a:t>
            </a:r>
          </a:p>
          <a:p>
            <a:pPr marL="914400" lvl="1" indent="-457200">
              <a:lnSpc>
                <a:spcPct val="120000"/>
              </a:lnSpc>
              <a:buAutoNum type="arabicPeriod"/>
            </a:pPr>
            <a:r>
              <a:rPr lang="en-US" sz="2000" dirty="0"/>
              <a:t>What was the impact of this to businesses? </a:t>
            </a:r>
          </a:p>
          <a:p>
            <a:pPr marL="914400" lvl="1" indent="-457200">
              <a:lnSpc>
                <a:spcPct val="120000"/>
              </a:lnSpc>
              <a:buAutoNum type="arabicPeriod"/>
            </a:pPr>
            <a:r>
              <a:rPr lang="en-US" sz="2000" dirty="0"/>
              <a:t>What happened in the cryptography space as a result?</a:t>
            </a:r>
          </a:p>
          <a:p>
            <a:pPr marL="457200" indent="-457200">
              <a:lnSpc>
                <a:spcPct val="120000"/>
              </a:lnSpc>
              <a:buAutoNum type="arabicPeriod"/>
            </a:pPr>
            <a:endParaRPr lang="en-US" sz="2000" dirty="0"/>
          </a:p>
          <a:p>
            <a:pPr marL="457200" indent="-457200">
              <a:lnSpc>
                <a:spcPct val="120000"/>
              </a:lnSpc>
              <a:buAutoNum type="arabicPeriod"/>
            </a:pPr>
            <a:r>
              <a:rPr lang="en-US" sz="2000" dirty="0"/>
              <a:t>At a high-level what were its advantages / disadvantages?</a:t>
            </a:r>
          </a:p>
          <a:p>
            <a:pPr marL="457200" indent="-457200">
              <a:lnSpc>
                <a:spcPct val="120000"/>
              </a:lnSpc>
              <a:buFont typeface="+mj-lt"/>
              <a:buAutoNum type="arabicPeriod"/>
            </a:pPr>
            <a:endParaRPr lang="en-US" sz="2000" dirty="0"/>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2971932" y="80936"/>
            <a:ext cx="5972198" cy="411480"/>
          </a:xfrm>
        </p:spPr>
        <p:txBody>
          <a:bodyPr/>
          <a:lstStyle/>
          <a:p>
            <a:r>
              <a:rPr lang="en-US" dirty="0"/>
              <a:t>Activity: The Breaking of DES (10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936608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2971932" y="80936"/>
            <a:ext cx="5972198" cy="411480"/>
          </a:xfrm>
        </p:spPr>
        <p:txBody>
          <a:bodyPr/>
          <a:lstStyle/>
          <a:p>
            <a:r>
              <a:rPr lang="en-US" dirty="0"/>
              <a:t>Activity: Miniaturized Cryptography (10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Content Placeholder 1">
            <a:extLst>
              <a:ext uri="{FF2B5EF4-FFF2-40B4-BE49-F238E27FC236}">
                <a16:creationId xmlns:a16="http://schemas.microsoft.com/office/drawing/2014/main" id="{575CA13F-5FE1-4843-A0B3-C9D13A73B3AD}"/>
              </a:ext>
            </a:extLst>
          </p:cNvPr>
          <p:cNvSpPr>
            <a:spLocks noGrp="1"/>
          </p:cNvSpPr>
          <p:nvPr>
            <p:ph sz="quarter" idx="10"/>
          </p:nvPr>
        </p:nvSpPr>
        <p:spPr>
          <a:xfrm>
            <a:off x="304800" y="914400"/>
            <a:ext cx="8616470" cy="5334000"/>
          </a:xfrm>
        </p:spPr>
        <p:txBody>
          <a:bodyPr>
            <a:normAutofit/>
          </a:bodyPr>
          <a:lstStyle/>
          <a:p>
            <a:pPr marL="0" indent="0">
              <a:lnSpc>
                <a:spcPct val="120000"/>
              </a:lnSpc>
              <a:buNone/>
            </a:pPr>
            <a:r>
              <a:rPr lang="en-US" sz="2000" dirty="0"/>
              <a:t>Increasingly there is conversation in the IoT space around the vital need for enhanced cryptography standards. </a:t>
            </a:r>
          </a:p>
          <a:p>
            <a:pPr marL="457200" indent="-457200">
              <a:lnSpc>
                <a:spcPct val="120000"/>
              </a:lnSpc>
              <a:buAutoNum type="arabicPeriod"/>
            </a:pPr>
            <a:endParaRPr lang="en-US" sz="2000" dirty="0"/>
          </a:p>
          <a:p>
            <a:pPr marL="457200" indent="-457200">
              <a:lnSpc>
                <a:spcPct val="120000"/>
              </a:lnSpc>
              <a:buAutoNum type="arabicPeriod"/>
            </a:pPr>
            <a:r>
              <a:rPr lang="en-US" sz="2000" dirty="0"/>
              <a:t>What is the basis for the call?</a:t>
            </a:r>
          </a:p>
          <a:p>
            <a:pPr marL="457200" indent="-457200">
              <a:lnSpc>
                <a:spcPct val="120000"/>
              </a:lnSpc>
              <a:buAutoNum type="arabicPeriod"/>
            </a:pPr>
            <a:endParaRPr lang="en-US" sz="2000" dirty="0"/>
          </a:p>
          <a:p>
            <a:pPr marL="457200" indent="-457200">
              <a:lnSpc>
                <a:spcPct val="120000"/>
              </a:lnSpc>
              <a:buAutoNum type="arabicPeriod"/>
            </a:pPr>
            <a:r>
              <a:rPr lang="en-US" sz="2000" dirty="0"/>
              <a:t>What if any incidences of risk have already been identified?</a:t>
            </a:r>
          </a:p>
          <a:p>
            <a:pPr marL="457200" indent="-457200">
              <a:lnSpc>
                <a:spcPct val="120000"/>
              </a:lnSpc>
              <a:buAutoNum type="arabicPeriod"/>
            </a:pPr>
            <a:endParaRPr lang="en-US" sz="2000" dirty="0"/>
          </a:p>
          <a:p>
            <a:pPr marL="457200" indent="-457200">
              <a:lnSpc>
                <a:spcPct val="120000"/>
              </a:lnSpc>
              <a:buAutoNum type="arabicPeriod"/>
            </a:pPr>
            <a:r>
              <a:rPr lang="en-US" sz="2000" dirty="0"/>
              <a:t>What makes IoT devices unique with regards to their cryptography considerations?</a:t>
            </a:r>
          </a:p>
          <a:p>
            <a:pPr marL="457200" indent="-457200">
              <a:lnSpc>
                <a:spcPct val="120000"/>
              </a:lnSpc>
              <a:buAutoNum type="arabicPeriod"/>
            </a:pPr>
            <a:endParaRPr lang="en-US" sz="2000" dirty="0"/>
          </a:p>
          <a:p>
            <a:pPr marL="457200" indent="-457200">
              <a:lnSpc>
                <a:spcPct val="120000"/>
              </a:lnSpc>
              <a:buAutoNum type="arabicPeriod"/>
            </a:pPr>
            <a:r>
              <a:rPr lang="en-US" sz="2000" dirty="0"/>
              <a:t>What standards are emerging as a possibility? </a:t>
            </a:r>
          </a:p>
          <a:p>
            <a:pPr marL="457200" indent="-457200">
              <a:lnSpc>
                <a:spcPct val="120000"/>
              </a:lnSpc>
              <a:buFont typeface="+mj-lt"/>
              <a:buAutoNum type="arabicPeriod"/>
            </a:pPr>
            <a:endParaRPr lang="en-US" sz="2000" dirty="0"/>
          </a:p>
        </p:txBody>
      </p:sp>
    </p:spTree>
    <p:extLst>
      <p:ext uri="{BB962C8B-B14F-4D97-AF65-F5344CB8AC3E}">
        <p14:creationId xmlns:p14="http://schemas.microsoft.com/office/powerpoint/2010/main" val="40384840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rmAutofit/>
          </a:bodyPr>
          <a:lstStyle/>
          <a:p>
            <a:pPr>
              <a:lnSpc>
                <a:spcPct val="120000"/>
              </a:lnSpc>
            </a:pPr>
            <a:r>
              <a:rPr lang="en-US" sz="2400" dirty="0"/>
              <a:t>Increasingly there has been non-stop talk about the rise of Quantum Computing and its potential risk to the security space. </a:t>
            </a:r>
          </a:p>
          <a:p>
            <a:pPr>
              <a:lnSpc>
                <a:spcPct val="120000"/>
              </a:lnSpc>
            </a:pPr>
            <a:endParaRPr lang="en-US" sz="2400" dirty="0"/>
          </a:p>
          <a:p>
            <a:pPr>
              <a:lnSpc>
                <a:spcPct val="120000"/>
              </a:lnSpc>
            </a:pPr>
            <a:r>
              <a:rPr lang="en-US" sz="2400" dirty="0"/>
              <a:t>Spend a few moments researching the concern. What is the basis for it? What are the risks that would emerge if quantum computing occurs?</a:t>
            </a:r>
          </a:p>
          <a:p>
            <a:pPr>
              <a:lnSpc>
                <a:spcPct val="120000"/>
              </a:lnSpc>
            </a:pPr>
            <a:endParaRPr lang="en-US" sz="2400" dirty="0"/>
          </a:p>
          <a:p>
            <a:pPr>
              <a:lnSpc>
                <a:spcPct val="120000"/>
              </a:lnSpc>
            </a:pPr>
            <a:r>
              <a:rPr lang="en-US" sz="2400" dirty="0"/>
              <a:t>What are the risk mitigation strategies being taken today to address this possible eventuality?</a:t>
            </a:r>
          </a:p>
          <a:p>
            <a:pPr marL="457200" indent="-457200">
              <a:lnSpc>
                <a:spcPct val="120000"/>
              </a:lnSpc>
              <a:buFont typeface="+mj-lt"/>
              <a:buAutoNum type="arabicPeriod"/>
            </a:pPr>
            <a:endParaRPr lang="en-US" sz="2400" dirty="0"/>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2971932" y="80936"/>
            <a:ext cx="5972198" cy="411480"/>
          </a:xfrm>
        </p:spPr>
        <p:txBody>
          <a:bodyPr/>
          <a:lstStyle/>
          <a:p>
            <a:r>
              <a:rPr lang="en-US" dirty="0"/>
              <a:t>Activity: The Quantum Scare (10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692556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rmAutofit/>
          </a:bodyPr>
          <a:lstStyle/>
          <a:p>
            <a:pPr marL="0" indent="0">
              <a:lnSpc>
                <a:spcPct val="120000"/>
              </a:lnSpc>
              <a:buNone/>
            </a:pPr>
            <a:r>
              <a:rPr lang="en-US" sz="2000" b="1" dirty="0"/>
              <a:t>With your partner play out the following situation:</a:t>
            </a:r>
          </a:p>
          <a:p>
            <a:pPr marL="0" indent="0">
              <a:lnSpc>
                <a:spcPct val="120000"/>
              </a:lnSpc>
              <a:buNone/>
            </a:pPr>
            <a:r>
              <a:rPr lang="en-US" sz="2000" dirty="0"/>
              <a:t>“Your CEO just walked into your office and started saying: </a:t>
            </a:r>
            <a:r>
              <a:rPr lang="en-US" sz="2000" i="1" dirty="0"/>
              <a:t>‘AES was just broken by a group overseas. Should we be concerned?’”</a:t>
            </a:r>
          </a:p>
          <a:p>
            <a:pPr marL="0" indent="0">
              <a:lnSpc>
                <a:spcPct val="120000"/>
              </a:lnSpc>
              <a:buNone/>
            </a:pPr>
            <a:endParaRPr lang="en-US" sz="2000" dirty="0"/>
          </a:p>
          <a:p>
            <a:pPr marL="0" indent="0">
              <a:lnSpc>
                <a:spcPct val="120000"/>
              </a:lnSpc>
              <a:buNone/>
            </a:pPr>
            <a:r>
              <a:rPr lang="en-US" sz="2000" b="1" dirty="0"/>
              <a:t>Spend a few moments addressing the following:</a:t>
            </a:r>
          </a:p>
          <a:p>
            <a:pPr marL="457200" indent="-457200">
              <a:lnSpc>
                <a:spcPct val="120000"/>
              </a:lnSpc>
              <a:buAutoNum type="arabicPeriod"/>
            </a:pPr>
            <a:r>
              <a:rPr lang="en-US" sz="2000" dirty="0"/>
              <a:t>Help your CEO understand what AES is and why it matters.</a:t>
            </a:r>
          </a:p>
          <a:p>
            <a:pPr marL="457200" indent="-457200">
              <a:lnSpc>
                <a:spcPct val="120000"/>
              </a:lnSpc>
              <a:buAutoNum type="arabicPeriod"/>
            </a:pPr>
            <a:r>
              <a:rPr lang="en-US" sz="2000" dirty="0"/>
              <a:t>Talk through the steps necessary to assess threats to the company and mitigate risks.</a:t>
            </a:r>
          </a:p>
          <a:p>
            <a:pPr marL="457200" indent="-457200">
              <a:lnSpc>
                <a:spcPct val="120000"/>
              </a:lnSpc>
              <a:buAutoNum type="arabicPeriod"/>
            </a:pPr>
            <a:r>
              <a:rPr lang="en-US" sz="2000" dirty="0"/>
              <a:t>Look for pathways that may be possible as a next step for the company to take.</a:t>
            </a:r>
          </a:p>
          <a:p>
            <a:pPr marL="457200" indent="-457200">
              <a:lnSpc>
                <a:spcPct val="120000"/>
              </a:lnSpc>
              <a:buAutoNum type="arabicPeriod"/>
            </a:pPr>
            <a:endParaRPr lang="en-US" sz="2000" dirty="0"/>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2971932" y="80936"/>
            <a:ext cx="5972198" cy="411480"/>
          </a:xfrm>
        </p:spPr>
        <p:txBody>
          <a:bodyPr/>
          <a:lstStyle/>
          <a:p>
            <a:r>
              <a:rPr lang="en-US" dirty="0"/>
              <a:t>Activity: AES Break? (10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746115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838200"/>
            <a:ext cx="8616470" cy="5334000"/>
          </a:xfrm>
        </p:spPr>
        <p:txBody>
          <a:bodyPr>
            <a:normAutofit/>
          </a:bodyPr>
          <a:lstStyle/>
          <a:p>
            <a:pPr marL="0" indent="0">
              <a:lnSpc>
                <a:spcPct val="120000"/>
              </a:lnSpc>
              <a:buNone/>
            </a:pPr>
            <a:r>
              <a:rPr lang="en-US" sz="2000" dirty="0"/>
              <a:t>For the next few minutes create a table of 15 different cryptography algorithms online. Look for ones that are highly spoken of online.</a:t>
            </a:r>
          </a:p>
          <a:p>
            <a:pPr>
              <a:lnSpc>
                <a:spcPct val="120000"/>
              </a:lnSpc>
            </a:pPr>
            <a:r>
              <a:rPr lang="en-US" sz="2000" b="1" dirty="0"/>
              <a:t>Algorithm</a:t>
            </a:r>
          </a:p>
          <a:p>
            <a:pPr>
              <a:lnSpc>
                <a:spcPct val="120000"/>
              </a:lnSpc>
            </a:pPr>
            <a:r>
              <a:rPr lang="en-US" sz="2000" b="1" dirty="0"/>
              <a:t>Date of Creation</a:t>
            </a:r>
          </a:p>
          <a:p>
            <a:pPr>
              <a:lnSpc>
                <a:spcPct val="120000"/>
              </a:lnSpc>
            </a:pPr>
            <a:r>
              <a:rPr lang="en-US" sz="2000" b="1" dirty="0"/>
              <a:t>Founders</a:t>
            </a:r>
          </a:p>
          <a:p>
            <a:pPr>
              <a:lnSpc>
                <a:spcPct val="120000"/>
              </a:lnSpc>
            </a:pPr>
            <a:r>
              <a:rPr lang="en-US" sz="2000" b="1" dirty="0"/>
              <a:t>Type (Asymmetric vs Symmetric)</a:t>
            </a:r>
          </a:p>
          <a:p>
            <a:pPr>
              <a:lnSpc>
                <a:spcPct val="120000"/>
              </a:lnSpc>
            </a:pPr>
            <a:r>
              <a:rPr lang="en-US" sz="2000" b="1" dirty="0"/>
              <a:t>Advantages</a:t>
            </a:r>
          </a:p>
          <a:p>
            <a:pPr>
              <a:lnSpc>
                <a:spcPct val="120000"/>
              </a:lnSpc>
            </a:pPr>
            <a:r>
              <a:rPr lang="en-US" sz="2000" b="1" dirty="0"/>
              <a:t>Disadvantages</a:t>
            </a:r>
          </a:p>
          <a:p>
            <a:pPr>
              <a:lnSpc>
                <a:spcPct val="120000"/>
              </a:lnSpc>
            </a:pPr>
            <a:r>
              <a:rPr lang="en-US" sz="2000" b="1" dirty="0"/>
              <a:t>Date of Break </a:t>
            </a:r>
          </a:p>
          <a:p>
            <a:pPr>
              <a:lnSpc>
                <a:spcPct val="120000"/>
              </a:lnSpc>
            </a:pPr>
            <a:r>
              <a:rPr lang="en-US" sz="2000" b="1" dirty="0"/>
              <a:t>Article or Story about the Algorithm</a:t>
            </a:r>
          </a:p>
          <a:p>
            <a:pPr marL="457200" indent="-457200">
              <a:lnSpc>
                <a:spcPct val="120000"/>
              </a:lnSpc>
              <a:buFont typeface="+mj-lt"/>
              <a:buAutoNum type="arabicPeriod"/>
            </a:pPr>
            <a:endParaRPr lang="en-US" sz="2000" dirty="0"/>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2971932" y="80936"/>
            <a:ext cx="5972198" cy="411480"/>
          </a:xfrm>
        </p:spPr>
        <p:txBody>
          <a:bodyPr/>
          <a:lstStyle/>
          <a:p>
            <a:r>
              <a:rPr lang="en-US" dirty="0"/>
              <a:t>Activity: Modern Encryption Systems (20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987164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3C094C-2B1F-4F90-9900-7D112EE678A8}"/>
              </a:ext>
            </a:extLst>
          </p:cNvPr>
          <p:cNvSpPr txBox="1"/>
          <p:nvPr/>
        </p:nvSpPr>
        <p:spPr>
          <a:xfrm>
            <a:off x="304800" y="2895600"/>
            <a:ext cx="8686800" cy="707886"/>
          </a:xfrm>
          <a:prstGeom prst="rect">
            <a:avLst/>
          </a:prstGeom>
          <a:noFill/>
        </p:spPr>
        <p:txBody>
          <a:bodyPr wrap="square" rtlCol="0">
            <a:spAutoFit/>
          </a:bodyPr>
          <a:lstStyle/>
          <a:p>
            <a:pPr algn="ctr"/>
            <a:r>
              <a:rPr lang="en-US" sz="4000" dirty="0"/>
              <a:t>Let’s start with a </a:t>
            </a:r>
            <a:r>
              <a:rPr lang="en-US" sz="4000" b="1" dirty="0"/>
              <a:t>warm-up.</a:t>
            </a:r>
            <a:endParaRPr lang="en-US" sz="4000" dirty="0"/>
          </a:p>
        </p:txBody>
      </p:sp>
    </p:spTree>
    <p:extLst>
      <p:ext uri="{BB962C8B-B14F-4D97-AF65-F5344CB8AC3E}">
        <p14:creationId xmlns:p14="http://schemas.microsoft.com/office/powerpoint/2010/main" val="23636595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Autofit/>
          </a:bodyPr>
          <a:lstStyle/>
          <a:p>
            <a:pPr marL="0" indent="0">
              <a:lnSpc>
                <a:spcPct val="120000"/>
              </a:lnSpc>
              <a:buNone/>
            </a:pPr>
            <a:r>
              <a:rPr lang="en-US" sz="2400" dirty="0"/>
              <a:t>With the person next to you, define each of the following:</a:t>
            </a:r>
          </a:p>
          <a:p>
            <a:pPr marL="0" indent="0">
              <a:lnSpc>
                <a:spcPct val="120000"/>
              </a:lnSpc>
              <a:buNone/>
            </a:pPr>
            <a:endParaRPr lang="en-US" sz="2400" b="1" dirty="0"/>
          </a:p>
          <a:p>
            <a:pPr>
              <a:lnSpc>
                <a:spcPct val="120000"/>
              </a:lnSpc>
            </a:pPr>
            <a:r>
              <a:rPr lang="en-US" sz="2400" b="1" dirty="0"/>
              <a:t>Cryptography</a:t>
            </a:r>
          </a:p>
          <a:p>
            <a:pPr>
              <a:lnSpc>
                <a:spcPct val="120000"/>
              </a:lnSpc>
            </a:pPr>
            <a:r>
              <a:rPr lang="en-US" sz="2400" b="1" dirty="0"/>
              <a:t>Encryption</a:t>
            </a:r>
          </a:p>
          <a:p>
            <a:pPr>
              <a:lnSpc>
                <a:spcPct val="120000"/>
              </a:lnSpc>
            </a:pPr>
            <a:r>
              <a:rPr lang="en-US" sz="2400" b="1" dirty="0"/>
              <a:t>Key</a:t>
            </a:r>
          </a:p>
          <a:p>
            <a:pPr>
              <a:lnSpc>
                <a:spcPct val="120000"/>
              </a:lnSpc>
            </a:pPr>
            <a:r>
              <a:rPr lang="en-US" sz="2400" b="1" dirty="0"/>
              <a:t>Cipher</a:t>
            </a:r>
          </a:p>
          <a:p>
            <a:pPr>
              <a:lnSpc>
                <a:spcPct val="120000"/>
              </a:lnSpc>
            </a:pPr>
            <a:r>
              <a:rPr lang="en-US" sz="2400" b="1" dirty="0"/>
              <a:t>Plaintext</a:t>
            </a:r>
          </a:p>
          <a:p>
            <a:pPr>
              <a:lnSpc>
                <a:spcPct val="120000"/>
              </a:lnSpc>
            </a:pPr>
            <a:r>
              <a:rPr lang="en-US" sz="2400" b="1" dirty="0"/>
              <a:t>Ciphertext</a:t>
            </a:r>
          </a:p>
          <a:p>
            <a:pPr marL="0" indent="0">
              <a:lnSpc>
                <a:spcPct val="120000"/>
              </a:lnSpc>
              <a:buNone/>
            </a:pPr>
            <a:endParaRPr lang="en-US" sz="2400" dirty="0"/>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3429000" y="80936"/>
            <a:ext cx="5515129" cy="411480"/>
          </a:xfrm>
        </p:spPr>
        <p:txBody>
          <a:bodyPr/>
          <a:lstStyle/>
          <a:p>
            <a:r>
              <a:rPr lang="en-US" dirty="0"/>
              <a:t>Activity: Defining the Key Terms (5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796253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rmAutofit fontScale="62500" lnSpcReduction="20000"/>
          </a:bodyPr>
          <a:lstStyle/>
          <a:p>
            <a:pPr marL="0" indent="0">
              <a:lnSpc>
                <a:spcPct val="120000"/>
              </a:lnSpc>
              <a:buNone/>
            </a:pPr>
            <a:r>
              <a:rPr lang="en-US" sz="3900" dirty="0"/>
              <a:t>The below message has been encrypted using the Caesar Cipher. Using only a pencil and paper and the following information uncover the hidden message:</a:t>
            </a:r>
          </a:p>
          <a:p>
            <a:pPr marL="0" indent="0">
              <a:lnSpc>
                <a:spcPct val="120000"/>
              </a:lnSpc>
              <a:buNone/>
            </a:pPr>
            <a:endParaRPr lang="en-US" sz="3900" b="1" dirty="0"/>
          </a:p>
          <a:p>
            <a:pPr marL="0" indent="0">
              <a:lnSpc>
                <a:spcPct val="120000"/>
              </a:lnSpc>
              <a:buNone/>
            </a:pPr>
            <a:r>
              <a:rPr lang="en-US" sz="3900" b="1" dirty="0"/>
              <a:t>Message:</a:t>
            </a:r>
          </a:p>
          <a:p>
            <a:pPr marL="0" indent="0">
              <a:lnSpc>
                <a:spcPct val="120000"/>
              </a:lnSpc>
              <a:buNone/>
            </a:pPr>
            <a:r>
              <a:rPr lang="en-US" sz="3900" dirty="0"/>
              <a:t>“</a:t>
            </a:r>
            <a:r>
              <a:rPr lang="en-US" sz="3900" dirty="0" err="1"/>
              <a:t>cfjoh</a:t>
            </a:r>
            <a:r>
              <a:rPr lang="en-US" sz="3900" dirty="0"/>
              <a:t> </a:t>
            </a:r>
            <a:r>
              <a:rPr lang="en-US" sz="3900" dirty="0" err="1"/>
              <a:t>bcmf</a:t>
            </a:r>
            <a:r>
              <a:rPr lang="en-US" sz="3900" dirty="0"/>
              <a:t> up </a:t>
            </a:r>
            <a:r>
              <a:rPr lang="en-US" sz="3900" dirty="0" err="1"/>
              <a:t>csfbl</a:t>
            </a:r>
            <a:r>
              <a:rPr lang="en-US" sz="3900" dirty="0"/>
              <a:t> </a:t>
            </a:r>
            <a:r>
              <a:rPr lang="en-US" sz="3900" dirty="0" err="1"/>
              <a:t>tfdvsjuz</a:t>
            </a:r>
            <a:r>
              <a:rPr lang="en-US" sz="3900" dirty="0"/>
              <a:t> </a:t>
            </a:r>
            <a:r>
              <a:rPr lang="en-US" sz="3900" dirty="0" err="1"/>
              <a:t>epfto’u</a:t>
            </a:r>
            <a:r>
              <a:rPr lang="en-US" sz="3900" dirty="0"/>
              <a:t> </a:t>
            </a:r>
            <a:r>
              <a:rPr lang="en-US" sz="3900" dirty="0" err="1"/>
              <a:t>nblf</a:t>
            </a:r>
            <a:r>
              <a:rPr lang="en-US" sz="3900" dirty="0"/>
              <a:t> </a:t>
            </a:r>
            <a:r>
              <a:rPr lang="en-US" sz="3900" dirty="0" err="1"/>
              <a:t>zpv</a:t>
            </a:r>
            <a:r>
              <a:rPr lang="en-US" sz="3900" dirty="0"/>
              <a:t> b </a:t>
            </a:r>
            <a:r>
              <a:rPr lang="en-US" sz="3900" dirty="0" err="1"/>
              <a:t>ibdlfs</a:t>
            </a:r>
            <a:r>
              <a:rPr lang="en-US" sz="3900" dirty="0"/>
              <a:t> </a:t>
            </a:r>
            <a:r>
              <a:rPr lang="en-US" sz="3900" dirty="0" err="1"/>
              <a:t>boznpsf</a:t>
            </a:r>
            <a:r>
              <a:rPr lang="en-US" sz="3900" dirty="0"/>
              <a:t> </a:t>
            </a:r>
            <a:r>
              <a:rPr lang="en-US" sz="3900" dirty="0" err="1"/>
              <a:t>uibo</a:t>
            </a:r>
            <a:r>
              <a:rPr lang="en-US" sz="3900" dirty="0"/>
              <a:t> </a:t>
            </a:r>
            <a:r>
              <a:rPr lang="en-US" sz="3900" dirty="0" err="1"/>
              <a:t>cfjoh</a:t>
            </a:r>
            <a:r>
              <a:rPr lang="en-US" sz="3900" dirty="0"/>
              <a:t> </a:t>
            </a:r>
            <a:r>
              <a:rPr lang="en-US" sz="3900" dirty="0" err="1"/>
              <a:t>bcmf</a:t>
            </a:r>
            <a:r>
              <a:rPr lang="en-US" sz="3900" dirty="0"/>
              <a:t> up </a:t>
            </a:r>
            <a:r>
              <a:rPr lang="en-US" sz="3900" dirty="0" err="1"/>
              <a:t>ipuxjsf</a:t>
            </a:r>
            <a:r>
              <a:rPr lang="en-US" sz="3900" dirty="0"/>
              <a:t> </a:t>
            </a:r>
            <a:r>
              <a:rPr lang="en-US" sz="3900" dirty="0" err="1"/>
              <a:t>dbst</a:t>
            </a:r>
            <a:r>
              <a:rPr lang="en-US" sz="3900" dirty="0"/>
              <a:t> </a:t>
            </a:r>
            <a:r>
              <a:rPr lang="en-US" sz="3900" dirty="0" err="1"/>
              <a:t>nblft</a:t>
            </a:r>
            <a:r>
              <a:rPr lang="en-US" sz="3900" dirty="0"/>
              <a:t> </a:t>
            </a:r>
            <a:r>
              <a:rPr lang="en-US" sz="3900" dirty="0" err="1"/>
              <a:t>zpv</a:t>
            </a:r>
            <a:r>
              <a:rPr lang="en-US" sz="3900" dirty="0"/>
              <a:t> </a:t>
            </a:r>
            <a:r>
              <a:rPr lang="en-US" sz="3900" dirty="0" err="1"/>
              <a:t>bo</a:t>
            </a:r>
            <a:r>
              <a:rPr lang="en-US" sz="3900" dirty="0"/>
              <a:t> </a:t>
            </a:r>
            <a:r>
              <a:rPr lang="en-US" sz="3900" dirty="0" err="1"/>
              <a:t>bvupnpujwf</a:t>
            </a:r>
            <a:r>
              <a:rPr lang="en-US" sz="3900" dirty="0"/>
              <a:t> </a:t>
            </a:r>
            <a:r>
              <a:rPr lang="en-US" sz="3900" dirty="0" err="1"/>
              <a:t>fohjoffs</a:t>
            </a:r>
            <a:r>
              <a:rPr lang="en-US" sz="3900" dirty="0"/>
              <a:t>.”</a:t>
            </a:r>
          </a:p>
          <a:p>
            <a:pPr marL="0" indent="0">
              <a:lnSpc>
                <a:spcPct val="120000"/>
              </a:lnSpc>
              <a:buNone/>
            </a:pPr>
            <a:endParaRPr lang="en-US" sz="3900" dirty="0"/>
          </a:p>
          <a:p>
            <a:pPr marL="0" indent="0">
              <a:lnSpc>
                <a:spcPct val="120000"/>
              </a:lnSpc>
              <a:buNone/>
            </a:pPr>
            <a:r>
              <a:rPr lang="en-US" sz="3900" b="1" dirty="0"/>
              <a:t>Shift Key: </a:t>
            </a:r>
            <a:r>
              <a:rPr lang="en-US" sz="3900" dirty="0"/>
              <a:t>1</a:t>
            </a:r>
          </a:p>
          <a:p>
            <a:pPr marL="0" indent="0">
              <a:lnSpc>
                <a:spcPct val="120000"/>
              </a:lnSpc>
              <a:buNone/>
            </a:pPr>
            <a:br>
              <a:rPr lang="en-US" sz="2400" dirty="0"/>
            </a:br>
            <a:endParaRPr lang="en-US" sz="2400" dirty="0"/>
          </a:p>
          <a:p>
            <a:pPr marL="0" indent="0">
              <a:lnSpc>
                <a:spcPct val="120000"/>
              </a:lnSpc>
              <a:buNone/>
            </a:pPr>
            <a:endParaRPr lang="en-US" sz="2400" dirty="0"/>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4114800" y="80936"/>
            <a:ext cx="4829329" cy="411480"/>
          </a:xfrm>
        </p:spPr>
        <p:txBody>
          <a:bodyPr/>
          <a:lstStyle/>
          <a:p>
            <a:r>
              <a:rPr lang="en-US" dirty="0"/>
              <a:t>Activity: Decipher the Advice (10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83850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3C094C-2B1F-4F90-9900-7D112EE678A8}"/>
              </a:ext>
            </a:extLst>
          </p:cNvPr>
          <p:cNvSpPr txBox="1"/>
          <p:nvPr/>
        </p:nvSpPr>
        <p:spPr>
          <a:xfrm>
            <a:off x="304800" y="1524000"/>
            <a:ext cx="8686800" cy="3170099"/>
          </a:xfrm>
          <a:prstGeom prst="rect">
            <a:avLst/>
          </a:prstGeom>
          <a:noFill/>
        </p:spPr>
        <p:txBody>
          <a:bodyPr wrap="square" rtlCol="0">
            <a:spAutoFit/>
          </a:bodyPr>
          <a:lstStyle/>
          <a:p>
            <a:pPr algn="ctr"/>
            <a:r>
              <a:rPr lang="en-US" sz="4000" b="1" u="sng" dirty="0"/>
              <a:t>Answer:</a:t>
            </a:r>
          </a:p>
          <a:p>
            <a:pPr algn="ctr"/>
            <a:r>
              <a:rPr lang="en-US" sz="4000" dirty="0"/>
              <a:t>“</a:t>
            </a:r>
            <a:r>
              <a:rPr lang="en-US" sz="4000" i="1" dirty="0"/>
              <a:t>Being able to break security doesn’t make you a hacker anymore than being able to hotwire cars makes you an automotive engineer</a:t>
            </a:r>
            <a:r>
              <a:rPr lang="en-US" sz="4000" dirty="0"/>
              <a:t>.”</a:t>
            </a:r>
          </a:p>
        </p:txBody>
      </p:sp>
    </p:spTree>
    <p:extLst>
      <p:ext uri="{BB962C8B-B14F-4D97-AF65-F5344CB8AC3E}">
        <p14:creationId xmlns:p14="http://schemas.microsoft.com/office/powerpoint/2010/main" val="42706058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rmAutofit/>
          </a:bodyPr>
          <a:lstStyle/>
          <a:p>
            <a:pPr marL="0" indent="0">
              <a:lnSpc>
                <a:spcPct val="120000"/>
              </a:lnSpc>
              <a:buNone/>
            </a:pPr>
            <a:r>
              <a:rPr lang="en-US" sz="3000" dirty="0"/>
              <a:t>Let’s say you had the below message and did not know the key. How might we retrieve the key and message?</a:t>
            </a:r>
          </a:p>
          <a:p>
            <a:pPr marL="0" indent="0">
              <a:lnSpc>
                <a:spcPct val="120000"/>
              </a:lnSpc>
              <a:buNone/>
            </a:pPr>
            <a:endParaRPr lang="en-US" sz="3000" b="1" dirty="0"/>
          </a:p>
          <a:p>
            <a:pPr marL="0" indent="0">
              <a:lnSpc>
                <a:spcPct val="120000"/>
              </a:lnSpc>
              <a:buNone/>
            </a:pPr>
            <a:r>
              <a:rPr lang="en-US" sz="3000" b="1" dirty="0"/>
              <a:t>Message:</a:t>
            </a:r>
          </a:p>
          <a:p>
            <a:pPr marL="0" indent="0">
              <a:lnSpc>
                <a:spcPct val="120000"/>
              </a:lnSpc>
              <a:buNone/>
            </a:pPr>
            <a:r>
              <a:rPr lang="en-US" sz="3000" dirty="0"/>
              <a:t>“</a:t>
            </a:r>
            <a:r>
              <a:rPr lang="en-US" sz="3000" dirty="0" err="1"/>
              <a:t>cfjoh</a:t>
            </a:r>
            <a:r>
              <a:rPr lang="en-US" sz="3000" dirty="0"/>
              <a:t> </a:t>
            </a:r>
            <a:r>
              <a:rPr lang="en-US" sz="3000" dirty="0" err="1"/>
              <a:t>bcmf</a:t>
            </a:r>
            <a:r>
              <a:rPr lang="en-US" sz="3000" dirty="0"/>
              <a:t> up </a:t>
            </a:r>
            <a:r>
              <a:rPr lang="en-US" sz="3000" dirty="0" err="1"/>
              <a:t>csfbl</a:t>
            </a:r>
            <a:r>
              <a:rPr lang="en-US" sz="3000" dirty="0"/>
              <a:t> </a:t>
            </a:r>
            <a:r>
              <a:rPr lang="en-US" sz="3000" dirty="0" err="1"/>
              <a:t>tfdvsjuz</a:t>
            </a:r>
            <a:r>
              <a:rPr lang="en-US" sz="3000" dirty="0"/>
              <a:t> </a:t>
            </a:r>
            <a:r>
              <a:rPr lang="en-US" sz="3000" dirty="0" err="1"/>
              <a:t>epfto’u</a:t>
            </a:r>
            <a:r>
              <a:rPr lang="en-US" sz="3000" dirty="0"/>
              <a:t> </a:t>
            </a:r>
            <a:r>
              <a:rPr lang="en-US" sz="3000" dirty="0" err="1"/>
              <a:t>nblf</a:t>
            </a:r>
            <a:r>
              <a:rPr lang="en-US" sz="3000" dirty="0"/>
              <a:t> </a:t>
            </a:r>
            <a:r>
              <a:rPr lang="en-US" sz="3000" dirty="0" err="1"/>
              <a:t>zpv</a:t>
            </a:r>
            <a:r>
              <a:rPr lang="en-US" sz="3000" dirty="0"/>
              <a:t> b </a:t>
            </a:r>
            <a:r>
              <a:rPr lang="en-US" sz="3000" dirty="0" err="1"/>
              <a:t>ibdlfs</a:t>
            </a:r>
            <a:r>
              <a:rPr lang="en-US" sz="3000" dirty="0"/>
              <a:t> </a:t>
            </a:r>
            <a:r>
              <a:rPr lang="en-US" sz="3000" dirty="0" err="1"/>
              <a:t>boznpsf</a:t>
            </a:r>
            <a:r>
              <a:rPr lang="en-US" sz="3000" dirty="0"/>
              <a:t> </a:t>
            </a:r>
            <a:r>
              <a:rPr lang="en-US" sz="3000" dirty="0" err="1"/>
              <a:t>uibo</a:t>
            </a:r>
            <a:r>
              <a:rPr lang="en-US" sz="3000" dirty="0"/>
              <a:t> </a:t>
            </a:r>
            <a:r>
              <a:rPr lang="en-US" sz="3000" dirty="0" err="1"/>
              <a:t>cfjoh</a:t>
            </a:r>
            <a:r>
              <a:rPr lang="en-US" sz="3000" dirty="0"/>
              <a:t> </a:t>
            </a:r>
            <a:r>
              <a:rPr lang="en-US" sz="3000" dirty="0" err="1"/>
              <a:t>bcmf</a:t>
            </a:r>
            <a:r>
              <a:rPr lang="en-US" sz="3000" dirty="0"/>
              <a:t> up </a:t>
            </a:r>
            <a:r>
              <a:rPr lang="en-US" sz="3000" dirty="0" err="1"/>
              <a:t>ipuxjsf</a:t>
            </a:r>
            <a:r>
              <a:rPr lang="en-US" sz="3000" dirty="0"/>
              <a:t> </a:t>
            </a:r>
            <a:r>
              <a:rPr lang="en-US" sz="3000" dirty="0" err="1"/>
              <a:t>dbst</a:t>
            </a:r>
            <a:r>
              <a:rPr lang="en-US" sz="3000" dirty="0"/>
              <a:t> </a:t>
            </a:r>
            <a:r>
              <a:rPr lang="en-US" sz="3000" dirty="0" err="1"/>
              <a:t>nblft</a:t>
            </a:r>
            <a:r>
              <a:rPr lang="en-US" sz="3000" dirty="0"/>
              <a:t> </a:t>
            </a:r>
            <a:r>
              <a:rPr lang="en-US" sz="3000" dirty="0" err="1"/>
              <a:t>zpv</a:t>
            </a:r>
            <a:r>
              <a:rPr lang="en-US" sz="3000" dirty="0"/>
              <a:t> </a:t>
            </a:r>
            <a:r>
              <a:rPr lang="en-US" sz="3000" dirty="0" err="1"/>
              <a:t>bo</a:t>
            </a:r>
            <a:r>
              <a:rPr lang="en-US" sz="3000" dirty="0"/>
              <a:t> </a:t>
            </a:r>
            <a:r>
              <a:rPr lang="en-US" sz="3000" dirty="0" err="1"/>
              <a:t>bvupnpujwf</a:t>
            </a:r>
            <a:r>
              <a:rPr lang="en-US" sz="3000" dirty="0"/>
              <a:t> </a:t>
            </a:r>
            <a:r>
              <a:rPr lang="en-US" sz="3000" dirty="0" err="1"/>
              <a:t>fohjoffs</a:t>
            </a:r>
            <a:r>
              <a:rPr lang="en-US" sz="3000" dirty="0"/>
              <a:t>.”</a:t>
            </a:r>
          </a:p>
          <a:p>
            <a:pPr marL="0" indent="0">
              <a:lnSpc>
                <a:spcPct val="120000"/>
              </a:lnSpc>
              <a:buNone/>
            </a:pPr>
            <a:endParaRPr lang="en-US" sz="3000" dirty="0"/>
          </a:p>
          <a:p>
            <a:pPr marL="0" indent="0">
              <a:lnSpc>
                <a:spcPct val="120000"/>
              </a:lnSpc>
              <a:buNone/>
            </a:pPr>
            <a:endParaRPr lang="en-US" sz="3000" dirty="0"/>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a:xfrm>
            <a:off x="3276600" y="80936"/>
            <a:ext cx="5667529" cy="411480"/>
          </a:xfrm>
        </p:spPr>
        <p:txBody>
          <a:bodyPr/>
          <a:lstStyle/>
          <a:p>
            <a:r>
              <a:rPr lang="en-US" dirty="0"/>
              <a:t>Activity: How to Crack the Message (5 minutes)</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012015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Trilogy_Class_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14177</TotalTime>
  <Words>2216</Words>
  <Application>Microsoft Office PowerPoint</Application>
  <PresentationFormat>On-screen Show (4:3)</PresentationFormat>
  <Paragraphs>349</Paragraphs>
  <Slides>44</Slides>
  <Notes>22</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Calibri</vt:lpstr>
      <vt:lpstr>Courier New</vt:lpstr>
      <vt:lpstr>Roboto</vt:lpstr>
      <vt:lpstr>Wingdings</vt:lpstr>
      <vt:lpstr>Trilogy_Class_Template</vt:lpstr>
      <vt:lpstr>Et Tu Brute? </vt:lpstr>
      <vt:lpstr>Today’s Class</vt:lpstr>
      <vt:lpstr>Today’s Class</vt:lpstr>
      <vt:lpstr>Today’s Goals</vt:lpstr>
      <vt:lpstr>PowerPoint Presentation</vt:lpstr>
      <vt:lpstr>PowerPoint Presentation</vt:lpstr>
      <vt:lpstr>PowerPoint Presentation</vt:lpstr>
      <vt:lpstr>PowerPoint Presentation</vt:lpstr>
      <vt:lpstr>PowerPoint Presentation</vt:lpstr>
      <vt:lpstr>How to Crack the Message</vt:lpstr>
      <vt:lpstr>PowerPoint Presentation</vt:lpstr>
      <vt:lpstr>PowerPoint Presentation</vt:lpstr>
      <vt:lpstr>PowerPoint Presentation</vt:lpstr>
      <vt:lpstr>Pillars of Cryptography</vt:lpstr>
      <vt:lpstr>Goals of Security = CIA Triad</vt:lpstr>
      <vt:lpstr>Goals of Cryptography = PAIN</vt:lpstr>
      <vt:lpstr>PowerPoint Presentation</vt:lpstr>
      <vt:lpstr>Goals of Cryptography = PAIN… Defined </vt:lpstr>
      <vt:lpstr>PAIN in Plain English…</vt:lpstr>
      <vt:lpstr>The Formula For PAIN</vt:lpstr>
      <vt:lpstr>The Formula For PAIN</vt:lpstr>
      <vt:lpstr>PowerPoint Presentation</vt:lpstr>
      <vt:lpstr>The Formula For PAIN… Defined</vt:lpstr>
      <vt:lpstr>The Formula For PAIN… Defined</vt:lpstr>
      <vt:lpstr>Confusion and Diffusion Example</vt:lpstr>
      <vt:lpstr>Confusion and Diffusion Example</vt:lpstr>
      <vt:lpstr>Confusion and Diffusion Example</vt:lpstr>
      <vt:lpstr>Confusion and Diffusion Example</vt:lpstr>
      <vt:lpstr>Confusion and Diffusion Example</vt:lpstr>
      <vt:lpstr>PowerPoint Presentation</vt:lpstr>
      <vt:lpstr>Cryptographic Strength</vt:lpstr>
      <vt:lpstr>Defining Cryptographic Strength</vt:lpstr>
      <vt:lpstr>PowerPoint Presentation</vt:lpstr>
      <vt:lpstr>Measuring Complexity (Answered)</vt:lpstr>
      <vt:lpstr>The Size of Key Spaces</vt:lpstr>
      <vt:lpstr>Caesar’s Key Space</vt:lpstr>
      <vt:lpstr>Vigenere’s Key Space</vt:lpstr>
      <vt:lpstr>AES’s Key Space</vt:lpstr>
      <vt:lpstr>Case Studies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Trilogy_Slide_Template</dc:title>
  <dc:creator>ahaque89</dc:creator>
  <cp:lastModifiedBy>Ahmed Haque</cp:lastModifiedBy>
  <cp:revision>1965</cp:revision>
  <cp:lastPrinted>2016-01-30T16:23:56Z</cp:lastPrinted>
  <dcterms:created xsi:type="dcterms:W3CDTF">2015-01-20T17:19:00Z</dcterms:created>
  <dcterms:modified xsi:type="dcterms:W3CDTF">2018-08-16T21:00:54Z</dcterms:modified>
</cp:coreProperties>
</file>